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  <p:sldMasterId id="2147483723" r:id="rId2"/>
  </p:sldMasterIdLst>
  <p:notesMasterIdLst>
    <p:notesMasterId r:id="rId29"/>
  </p:notesMasterIdLst>
  <p:sldIdLst>
    <p:sldId id="256" r:id="rId3"/>
    <p:sldId id="311" r:id="rId4"/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38" r:id="rId13"/>
    <p:sldId id="320" r:id="rId14"/>
    <p:sldId id="322" r:id="rId15"/>
    <p:sldId id="324" r:id="rId16"/>
    <p:sldId id="325" r:id="rId17"/>
    <p:sldId id="326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27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2C4E8C"/>
    <a:srgbClr val="F0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76539" autoAdjust="0"/>
  </p:normalViewPr>
  <p:slideViewPr>
    <p:cSldViewPr snapToGrid="0">
      <p:cViewPr varScale="1">
        <p:scale>
          <a:sx n="71" d="100"/>
          <a:sy n="71" d="100"/>
        </p:scale>
        <p:origin x="11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int Zhao" userId="99f3a1bc157eb204" providerId="LiveId" clId="{0FAE828B-FB06-43AE-BD4B-41394C780550}"/>
    <pc:docChg chg="undo custSel addSld delSld modSld">
      <pc:chgData name="Flint Zhao" userId="99f3a1bc157eb204" providerId="LiveId" clId="{0FAE828B-FB06-43AE-BD4B-41394C780550}" dt="2017-11-02T09:43:35.240" v="191"/>
      <pc:docMkLst>
        <pc:docMk/>
      </pc:docMkLst>
      <pc:sldChg chg="del">
        <pc:chgData name="Flint Zhao" userId="99f3a1bc157eb204" providerId="LiveId" clId="{0FAE828B-FB06-43AE-BD4B-41394C780550}" dt="2017-11-02T09:41:52.739" v="136" actId="2696"/>
        <pc:sldMkLst>
          <pc:docMk/>
          <pc:sldMk cId="3297723808" sldId="260"/>
        </pc:sldMkLst>
      </pc:sldChg>
      <pc:sldChg chg="del">
        <pc:chgData name="Flint Zhao" userId="99f3a1bc157eb204" providerId="LiveId" clId="{0FAE828B-FB06-43AE-BD4B-41394C780550}" dt="2017-11-02T09:41:52.688" v="135" actId="2696"/>
        <pc:sldMkLst>
          <pc:docMk/>
          <pc:sldMk cId="1370034551" sldId="280"/>
        </pc:sldMkLst>
      </pc:sldChg>
      <pc:sldChg chg="del">
        <pc:chgData name="Flint Zhao" userId="99f3a1bc157eb204" providerId="LiveId" clId="{0FAE828B-FB06-43AE-BD4B-41394C780550}" dt="2017-11-02T09:41:52.667" v="134" actId="2696"/>
        <pc:sldMkLst>
          <pc:docMk/>
          <pc:sldMk cId="3765014919" sldId="283"/>
        </pc:sldMkLst>
      </pc:sldChg>
      <pc:sldChg chg="del">
        <pc:chgData name="Flint Zhao" userId="99f3a1bc157eb204" providerId="LiveId" clId="{0FAE828B-FB06-43AE-BD4B-41394C780550}" dt="2017-11-02T09:41:52.790" v="139" actId="2696"/>
        <pc:sldMkLst>
          <pc:docMk/>
          <pc:sldMk cId="141882532" sldId="284"/>
        </pc:sldMkLst>
      </pc:sldChg>
      <pc:sldChg chg="del">
        <pc:chgData name="Flint Zhao" userId="99f3a1bc157eb204" providerId="LiveId" clId="{0FAE828B-FB06-43AE-BD4B-41394C780550}" dt="2017-11-02T09:41:52.763" v="137" actId="2696"/>
        <pc:sldMkLst>
          <pc:docMk/>
          <pc:sldMk cId="2530663036" sldId="286"/>
        </pc:sldMkLst>
      </pc:sldChg>
      <pc:sldChg chg="del">
        <pc:chgData name="Flint Zhao" userId="99f3a1bc157eb204" providerId="LiveId" clId="{0FAE828B-FB06-43AE-BD4B-41394C780550}" dt="2017-11-02T09:41:52.808" v="140" actId="2696"/>
        <pc:sldMkLst>
          <pc:docMk/>
          <pc:sldMk cId="3206516949" sldId="292"/>
        </pc:sldMkLst>
      </pc:sldChg>
      <pc:sldChg chg="del">
        <pc:chgData name="Flint Zhao" userId="99f3a1bc157eb204" providerId="LiveId" clId="{0FAE828B-FB06-43AE-BD4B-41394C780550}" dt="2017-11-02T09:41:52.785" v="138" actId="2696"/>
        <pc:sldMkLst>
          <pc:docMk/>
          <pc:sldMk cId="2026260713" sldId="293"/>
        </pc:sldMkLst>
      </pc:sldChg>
      <pc:sldChg chg="del">
        <pc:chgData name="Flint Zhao" userId="99f3a1bc157eb204" providerId="LiveId" clId="{0FAE828B-FB06-43AE-BD4B-41394C780550}" dt="2017-11-02T09:41:52.820" v="141" actId="2696"/>
        <pc:sldMkLst>
          <pc:docMk/>
          <pc:sldMk cId="2389433682" sldId="294"/>
        </pc:sldMkLst>
      </pc:sldChg>
      <pc:sldChg chg="del">
        <pc:chgData name="Flint Zhao" userId="99f3a1bc157eb204" providerId="LiveId" clId="{0FAE828B-FB06-43AE-BD4B-41394C780550}" dt="2017-11-02T09:41:52.870" v="146" actId="2696"/>
        <pc:sldMkLst>
          <pc:docMk/>
          <pc:sldMk cId="3805522897" sldId="295"/>
        </pc:sldMkLst>
      </pc:sldChg>
      <pc:sldChg chg="del">
        <pc:chgData name="Flint Zhao" userId="99f3a1bc157eb204" providerId="LiveId" clId="{0FAE828B-FB06-43AE-BD4B-41394C780550}" dt="2017-11-02T09:41:52.925" v="151" actId="2696"/>
        <pc:sldMkLst>
          <pc:docMk/>
          <pc:sldMk cId="1436698804" sldId="296"/>
        </pc:sldMkLst>
      </pc:sldChg>
      <pc:sldChg chg="del">
        <pc:chgData name="Flint Zhao" userId="99f3a1bc157eb204" providerId="LiveId" clId="{0FAE828B-FB06-43AE-BD4B-41394C780550}" dt="2017-11-02T09:41:52.836" v="142" actId="2696"/>
        <pc:sldMkLst>
          <pc:docMk/>
          <pc:sldMk cId="834230156" sldId="297"/>
        </pc:sldMkLst>
      </pc:sldChg>
      <pc:sldChg chg="del">
        <pc:chgData name="Flint Zhao" userId="99f3a1bc157eb204" providerId="LiveId" clId="{0FAE828B-FB06-43AE-BD4B-41394C780550}" dt="2017-11-02T09:41:52.847" v="143" actId="2696"/>
        <pc:sldMkLst>
          <pc:docMk/>
          <pc:sldMk cId="415735557" sldId="298"/>
        </pc:sldMkLst>
      </pc:sldChg>
      <pc:sldChg chg="del">
        <pc:chgData name="Flint Zhao" userId="99f3a1bc157eb204" providerId="LiveId" clId="{0FAE828B-FB06-43AE-BD4B-41394C780550}" dt="2017-11-02T09:41:52.862" v="145" actId="2696"/>
        <pc:sldMkLst>
          <pc:docMk/>
          <pc:sldMk cId="3642682190" sldId="299"/>
        </pc:sldMkLst>
      </pc:sldChg>
      <pc:sldChg chg="del">
        <pc:chgData name="Flint Zhao" userId="99f3a1bc157eb204" providerId="LiveId" clId="{0FAE828B-FB06-43AE-BD4B-41394C780550}" dt="2017-11-02T09:41:52.908" v="149" actId="2696"/>
        <pc:sldMkLst>
          <pc:docMk/>
          <pc:sldMk cId="3941991758" sldId="301"/>
        </pc:sldMkLst>
      </pc:sldChg>
      <pc:sldChg chg="del">
        <pc:chgData name="Flint Zhao" userId="99f3a1bc157eb204" providerId="LiveId" clId="{0FAE828B-FB06-43AE-BD4B-41394C780550}" dt="2017-11-02T09:41:52.899" v="148" actId="2696"/>
        <pc:sldMkLst>
          <pc:docMk/>
          <pc:sldMk cId="4215942588" sldId="302"/>
        </pc:sldMkLst>
      </pc:sldChg>
      <pc:sldChg chg="del">
        <pc:chgData name="Flint Zhao" userId="99f3a1bc157eb204" providerId="LiveId" clId="{0FAE828B-FB06-43AE-BD4B-41394C780550}" dt="2017-11-02T09:41:52.916" v="150" actId="2696"/>
        <pc:sldMkLst>
          <pc:docMk/>
          <pc:sldMk cId="3912128525" sldId="303"/>
        </pc:sldMkLst>
      </pc:sldChg>
      <pc:sldChg chg="delSp modSp">
        <pc:chgData name="Flint Zhao" userId="99f3a1bc157eb204" providerId="LiveId" clId="{0FAE828B-FB06-43AE-BD4B-41394C780550}" dt="2017-11-02T09:42:22.229" v="180" actId="478"/>
        <pc:sldMkLst>
          <pc:docMk/>
          <pc:sldMk cId="3603151346" sldId="304"/>
        </pc:sldMkLst>
        <pc:spChg chg="mod">
          <ac:chgData name="Flint Zhao" userId="99f3a1bc157eb204" providerId="LiveId" clId="{0FAE828B-FB06-43AE-BD4B-41394C780550}" dt="2017-11-02T09:42:03.559" v="170"/>
          <ac:spMkLst>
            <pc:docMk/>
            <pc:sldMk cId="3603151346" sldId="304"/>
            <ac:spMk id="4" creationId="{00000000-0000-0000-0000-000000000000}"/>
          </ac:spMkLst>
        </pc:spChg>
        <pc:spChg chg="mod">
          <ac:chgData name="Flint Zhao" userId="99f3a1bc157eb204" providerId="LiveId" clId="{0FAE828B-FB06-43AE-BD4B-41394C780550}" dt="2017-11-02T09:42:08.236" v="179" actId="20577"/>
          <ac:spMkLst>
            <pc:docMk/>
            <pc:sldMk cId="3603151346" sldId="304"/>
            <ac:spMk id="5" creationId="{00000000-0000-0000-0000-000000000000}"/>
          </ac:spMkLst>
        </pc:spChg>
        <pc:spChg chg="del">
          <ac:chgData name="Flint Zhao" userId="99f3a1bc157eb204" providerId="LiveId" clId="{0FAE828B-FB06-43AE-BD4B-41394C780550}" dt="2017-11-02T09:42:22.229" v="180" actId="478"/>
          <ac:spMkLst>
            <pc:docMk/>
            <pc:sldMk cId="3603151346" sldId="304"/>
            <ac:spMk id="8" creationId="{00000000-0000-0000-0000-000000000000}"/>
          </ac:spMkLst>
        </pc:spChg>
      </pc:sldChg>
      <pc:sldChg chg="del">
        <pc:chgData name="Flint Zhao" userId="99f3a1bc157eb204" providerId="LiveId" clId="{0FAE828B-FB06-43AE-BD4B-41394C780550}" dt="2017-11-02T09:41:52.940" v="152" actId="2696"/>
        <pc:sldMkLst>
          <pc:docMk/>
          <pc:sldMk cId="2877031232" sldId="305"/>
        </pc:sldMkLst>
      </pc:sldChg>
      <pc:sldChg chg="del">
        <pc:chgData name="Flint Zhao" userId="99f3a1bc157eb204" providerId="LiveId" clId="{0FAE828B-FB06-43AE-BD4B-41394C780550}" dt="2017-11-02T09:41:52.857" v="144" actId="2696"/>
        <pc:sldMkLst>
          <pc:docMk/>
          <pc:sldMk cId="3281055899" sldId="307"/>
        </pc:sldMkLst>
      </pc:sldChg>
      <pc:sldChg chg="del">
        <pc:chgData name="Flint Zhao" userId="99f3a1bc157eb204" providerId="LiveId" clId="{0FAE828B-FB06-43AE-BD4B-41394C780550}" dt="2017-11-02T09:41:52.889" v="147" actId="2696"/>
        <pc:sldMkLst>
          <pc:docMk/>
          <pc:sldMk cId="1785683753" sldId="308"/>
        </pc:sldMkLst>
      </pc:sldChg>
      <pc:sldChg chg="del">
        <pc:chgData name="Flint Zhao" userId="99f3a1bc157eb204" providerId="LiveId" clId="{0FAE828B-FB06-43AE-BD4B-41394C780550}" dt="2017-11-02T09:43:17.471" v="181" actId="2696"/>
        <pc:sldMkLst>
          <pc:docMk/>
          <pc:sldMk cId="133247936" sldId="309"/>
        </pc:sldMkLst>
      </pc:sldChg>
      <pc:sldChg chg="addSp modSp">
        <pc:chgData name="Flint Zhao" userId="99f3a1bc157eb204" providerId="LiveId" clId="{0FAE828B-FB06-43AE-BD4B-41394C780550}" dt="2017-11-02T09:40:20.996" v="133" actId="1076"/>
        <pc:sldMkLst>
          <pc:docMk/>
          <pc:sldMk cId="2585536592" sldId="336"/>
        </pc:sldMkLst>
        <pc:spChg chg="add mod">
          <ac:chgData name="Flint Zhao" userId="99f3a1bc157eb204" providerId="LiveId" clId="{0FAE828B-FB06-43AE-BD4B-41394C780550}" dt="2017-11-02T09:40:16.171" v="132" actId="164"/>
          <ac:spMkLst>
            <pc:docMk/>
            <pc:sldMk cId="2585536592" sldId="336"/>
            <ac:spMk id="4" creationId="{67315EED-2C4D-4F6A-9AF5-44C743AC9B30}"/>
          </ac:spMkLst>
        </pc:spChg>
        <pc:spChg chg="add mod">
          <ac:chgData name="Flint Zhao" userId="99f3a1bc157eb204" providerId="LiveId" clId="{0FAE828B-FB06-43AE-BD4B-41394C780550}" dt="2017-11-02T09:39:56.747" v="130" actId="948"/>
          <ac:spMkLst>
            <pc:docMk/>
            <pc:sldMk cId="2585536592" sldId="336"/>
            <ac:spMk id="5" creationId="{51503CCF-6CD5-4DE8-8176-F8642F975B11}"/>
          </ac:spMkLst>
        </pc:spChg>
        <pc:spChg chg="add mod">
          <ac:chgData name="Flint Zhao" userId="99f3a1bc157eb204" providerId="LiveId" clId="{0FAE828B-FB06-43AE-BD4B-41394C780550}" dt="2017-11-02T09:39:19.502" v="125" actId="164"/>
          <ac:spMkLst>
            <pc:docMk/>
            <pc:sldMk cId="2585536592" sldId="336"/>
            <ac:spMk id="7" creationId="{A33A29EE-DBBB-4B79-A8A9-8BFED196CBB4}"/>
          </ac:spMkLst>
        </pc:spChg>
        <pc:spChg chg="mod">
          <ac:chgData name="Flint Zhao" userId="99f3a1bc157eb204" providerId="LiveId" clId="{0FAE828B-FB06-43AE-BD4B-41394C780550}" dt="2017-11-02T09:40:16.171" v="132" actId="164"/>
          <ac:spMkLst>
            <pc:docMk/>
            <pc:sldMk cId="2585536592" sldId="336"/>
            <ac:spMk id="10" creationId="{00000000-0000-0000-0000-000000000000}"/>
          </ac:spMkLst>
        </pc:spChg>
        <pc:grpChg chg="add mod">
          <ac:chgData name="Flint Zhao" userId="99f3a1bc157eb204" providerId="LiveId" clId="{0FAE828B-FB06-43AE-BD4B-41394C780550}" dt="2017-11-02T09:39:32.780" v="128" actId="1076"/>
          <ac:grpSpMkLst>
            <pc:docMk/>
            <pc:sldMk cId="2585536592" sldId="336"/>
            <ac:grpSpMk id="6" creationId="{28195227-7DBF-4CFF-BCE0-06AFCEB90467}"/>
          </ac:grpSpMkLst>
        </pc:grpChg>
        <pc:grpChg chg="add mod">
          <ac:chgData name="Flint Zhao" userId="99f3a1bc157eb204" providerId="LiveId" clId="{0FAE828B-FB06-43AE-BD4B-41394C780550}" dt="2017-11-02T09:40:20.996" v="133" actId="1076"/>
          <ac:grpSpMkLst>
            <pc:docMk/>
            <pc:sldMk cId="2585536592" sldId="336"/>
            <ac:grpSpMk id="8" creationId="{79B574B1-75B3-4014-BFAF-991842B935AD}"/>
          </ac:grpSpMkLst>
        </pc:grpChg>
      </pc:sldChg>
      <pc:sldChg chg="modSp add">
        <pc:chgData name="Flint Zhao" userId="99f3a1bc157eb204" providerId="LiveId" clId="{0FAE828B-FB06-43AE-BD4B-41394C780550}" dt="2017-11-02T09:43:35.240" v="191"/>
        <pc:sldMkLst>
          <pc:docMk/>
          <pc:sldMk cId="921684446" sldId="337"/>
        </pc:sldMkLst>
        <pc:spChg chg="mod">
          <ac:chgData name="Flint Zhao" userId="99f3a1bc157eb204" providerId="LiveId" clId="{0FAE828B-FB06-43AE-BD4B-41394C780550}" dt="2017-11-02T09:43:35.240" v="191"/>
          <ac:spMkLst>
            <pc:docMk/>
            <pc:sldMk cId="921684446" sldId="337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9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大家好，今天我的报告内容是，使用 </a:t>
            </a:r>
            <a:r>
              <a:rPr lang="en-US" altLang="zh-CN" dirty="0" smtClean="0"/>
              <a:t>Ionic </a:t>
            </a:r>
            <a:r>
              <a:rPr lang="zh-CN" altLang="en-US" dirty="0" smtClean="0"/>
              <a:t>框架开发 </a:t>
            </a:r>
            <a:r>
              <a:rPr lang="en-US" altLang="zh-CN" dirty="0" smtClean="0"/>
              <a:t>Hybrid 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339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关于这些框架的优劣对比，我这里列了一张表。综合来说，国内的</a:t>
            </a:r>
            <a:r>
              <a:rPr lang="en-US" altLang="zh-CN" dirty="0" err="1" smtClean="0"/>
              <a:t>Dcloud</a:t>
            </a:r>
            <a:r>
              <a:rPr lang="zh-CN" altLang="en-US" dirty="0" smtClean="0"/>
              <a:t>和国外的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是比较理想的</a:t>
            </a:r>
            <a:r>
              <a:rPr lang="en-US" altLang="zh-CN" dirty="0" smtClean="0"/>
              <a:t>Hybrid App</a:t>
            </a:r>
            <a:r>
              <a:rPr lang="zh-CN" altLang="en-US" dirty="0" smtClean="0"/>
              <a:t>开发框架，</a:t>
            </a:r>
            <a:r>
              <a:rPr lang="en-US" altLang="zh-CN" dirty="0" smtClean="0"/>
              <a:t>React-Native</a:t>
            </a:r>
            <a:r>
              <a:rPr lang="zh-CN" altLang="en-US" dirty="0" smtClean="0"/>
              <a:t>以快著称，但开发难度比其他四个框架要大不少。</a:t>
            </a:r>
            <a:r>
              <a:rPr lang="en-US" altLang="zh-CN" dirty="0" err="1" smtClean="0"/>
              <a:t>AppCan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ApiCloud</a:t>
            </a:r>
            <a:r>
              <a:rPr lang="zh-CN" altLang="en-US" dirty="0" smtClean="0"/>
              <a:t>是部分闭源的商业产品，只支持在线编译打包，安全隐患较大。从我个人的使用体验来看，这两个框架更适合业务人员拿来做商业推广，对技术人员来说有很大局限性，经常是开发一个周，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两个月，不是很推荐使用。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921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下面我就来具体介绍一下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这个框架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50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Ionic </a:t>
            </a:r>
            <a:r>
              <a:rPr lang="zh-CN" altLang="en-US" dirty="0" smtClean="0"/>
              <a:t>框架是基于 </a:t>
            </a:r>
            <a:r>
              <a:rPr lang="en-US" altLang="zh-CN" dirty="0" smtClean="0"/>
              <a:t>Angular </a:t>
            </a:r>
            <a:r>
              <a:rPr lang="zh-CN" altLang="en-US" dirty="0" smtClean="0"/>
              <a:t>语法的一个 </a:t>
            </a:r>
            <a:r>
              <a:rPr lang="en-US" altLang="zh-CN" dirty="0" smtClean="0"/>
              <a:t>MVC </a:t>
            </a:r>
            <a:r>
              <a:rPr lang="zh-CN" altLang="en-US" dirty="0" smtClean="0"/>
              <a:t>框架，它使用 </a:t>
            </a:r>
            <a:r>
              <a:rPr lang="en-US" altLang="zh-CN" dirty="0" smtClean="0"/>
              <a:t>SASS </a:t>
            </a:r>
            <a:r>
              <a:rPr lang="zh-CN" altLang="en-US" dirty="0" smtClean="0"/>
              <a:t>来做 </a:t>
            </a:r>
            <a:r>
              <a:rPr lang="en-US" altLang="zh-CN" dirty="0" smtClean="0"/>
              <a:t>CSS </a:t>
            </a:r>
            <a:r>
              <a:rPr lang="zh-CN" altLang="en-US" dirty="0" smtClean="0"/>
              <a:t>样式预处理器，通过 </a:t>
            </a:r>
            <a:r>
              <a:rPr lang="en-US" altLang="zh-CN" dirty="0" smtClean="0"/>
              <a:t>Cordova </a:t>
            </a:r>
            <a:r>
              <a:rPr lang="zh-CN" altLang="en-US" dirty="0" smtClean="0"/>
              <a:t>来调用系统的原生接口。除此之外，还提供了美观的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设计、丰富的图标样式，以及一个强大的命令行工具。并且它是完全开源的。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32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 </a:t>
            </a:r>
            <a:r>
              <a:rPr lang="en-US" altLang="zh-CN" dirty="0" smtClean="0"/>
              <a:t>Ionic </a:t>
            </a:r>
            <a:r>
              <a:rPr lang="zh-CN" altLang="en-US" dirty="0" smtClean="0"/>
              <a:t>框架除了需要基础的前端知识，还需要对 </a:t>
            </a:r>
            <a:r>
              <a:rPr lang="en-US" altLang="zh-CN" dirty="0" smtClean="0"/>
              <a:t>Angular.js </a:t>
            </a:r>
            <a:r>
              <a:rPr lang="zh-CN" altLang="en-US" dirty="0" smtClean="0"/>
              <a:t>有一定了解，知道 </a:t>
            </a:r>
            <a:r>
              <a:rPr lang="en-US" altLang="zh-CN" dirty="0" smtClean="0"/>
              <a:t>Angular 2 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8 </a:t>
            </a:r>
            <a:r>
              <a:rPr lang="zh-CN" altLang="en-US" dirty="0" smtClean="0"/>
              <a:t>个部件，尤其要熟悉生产者部件、指令部件、控制器部件以及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模板的使用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03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Ionic </a:t>
            </a:r>
            <a:r>
              <a:rPr lang="zh-CN" altLang="en-US" dirty="0" smtClean="0"/>
              <a:t>没使用 </a:t>
            </a:r>
            <a:r>
              <a:rPr lang="en-US" altLang="zh-CN" dirty="0" smtClean="0"/>
              <a:t>Angular </a:t>
            </a:r>
            <a:r>
              <a:rPr lang="zh-CN" altLang="en-US" dirty="0" smtClean="0"/>
              <a:t>自带的 状态管理器，而是通过 </a:t>
            </a:r>
            <a:r>
              <a:rPr lang="en-US" altLang="zh-CN" dirty="0" err="1" smtClean="0"/>
              <a:t>uiRouter</a:t>
            </a:r>
            <a:r>
              <a:rPr lang="en-US" altLang="zh-CN" dirty="0" smtClean="0"/>
              <a:t> </a:t>
            </a:r>
            <a:r>
              <a:rPr lang="zh-CN" altLang="en-US" dirty="0" smtClean="0"/>
              <a:t>来管理状态的切换。可以灵活控制页面的转换与回退，模拟了原生应用的交互效果。并且还能设置切换异常的处理方案，在网络不稳定或系统满负荷的情况下依然能出色地处理页面交互。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744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这些是 </a:t>
            </a:r>
            <a:r>
              <a:rPr lang="en-US" altLang="zh-CN" dirty="0" smtClean="0"/>
              <a:t>Ionic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组件和额外定义的监听事件。只要原生应用包含的控件，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都有对应的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组件可供使用。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254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Cordova</a:t>
            </a:r>
            <a:r>
              <a:rPr lang="zh-CN" altLang="en-US" dirty="0" smtClean="0"/>
              <a:t>是</a:t>
            </a:r>
            <a:r>
              <a:rPr lang="en-US" altLang="zh-CN" dirty="0" smtClean="0"/>
              <a:t>Ionic </a:t>
            </a:r>
            <a:r>
              <a:rPr lang="zh-CN" altLang="en-US" dirty="0" smtClean="0"/>
              <a:t>框架调用系统原生接口的方式，通过</a:t>
            </a:r>
            <a:r>
              <a:rPr lang="en-US" altLang="zh-CN" dirty="0" smtClean="0"/>
              <a:t>Cordova</a:t>
            </a:r>
            <a:r>
              <a:rPr lang="zh-CN" altLang="en-US" dirty="0" smtClean="0"/>
              <a:t>来使用系统接口能获得接近原生的体验，比如相机、文件管理器、文件压缩与解压等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737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以上就是关于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框架特色的一个介绍。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在最后一部分，我将介绍如何使用这个框架。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188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第一步是通过 </a:t>
            </a:r>
            <a:r>
              <a:rPr lang="en-US" altLang="zh-CN" dirty="0" err="1" smtClean="0"/>
              <a:t>npm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包管理工具来安装这个框架，然后就可以使用 。。。 命令来新建一个应用项目，新建的命令可以为</a:t>
            </a:r>
            <a:r>
              <a:rPr lang="en-US" altLang="zh-CN" baseline="0" dirty="0" smtClean="0"/>
              <a:t>app</a:t>
            </a:r>
            <a:r>
              <a:rPr lang="zh-CN" altLang="en-US" baseline="0" dirty="0" smtClean="0"/>
              <a:t>指定不同的模板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669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新建完应用后，可以使用。。命令来启动应用，应用启动后，将可以在浏览器中查看应用，并能使用浏览器的开发者工具来调试应用与设计</a:t>
            </a:r>
            <a:r>
              <a:rPr lang="en-US" altLang="zh-CN" dirty="0" smtClean="0"/>
              <a:t>UI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362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报告将</a:t>
            </a:r>
            <a:r>
              <a:rPr lang="zh-CN" altLang="en-US" dirty="0"/>
              <a:t>分做四个</a:t>
            </a:r>
            <a:r>
              <a:rPr lang="zh-CN" altLang="en-US" dirty="0" smtClean="0"/>
              <a:t>部分，第一个部分是介绍什么是</a:t>
            </a:r>
            <a:r>
              <a:rPr lang="en-US" altLang="zh-CN" dirty="0" smtClean="0"/>
              <a:t>hybrid app</a:t>
            </a:r>
          </a:p>
          <a:p>
            <a:r>
              <a:rPr lang="zh-CN" altLang="en-US" dirty="0" smtClean="0"/>
              <a:t>第二个部分是比较目前主流的</a:t>
            </a:r>
            <a:r>
              <a:rPr lang="en-US" altLang="zh-CN" dirty="0" smtClean="0"/>
              <a:t>hybrid app</a:t>
            </a:r>
            <a:r>
              <a:rPr lang="zh-CN" altLang="en-US" dirty="0" smtClean="0"/>
              <a:t>开发框架</a:t>
            </a:r>
            <a:endParaRPr lang="en-US" altLang="zh-CN" dirty="0" smtClean="0"/>
          </a:p>
          <a:p>
            <a:r>
              <a:rPr lang="zh-CN" altLang="en-US" dirty="0" smtClean="0"/>
              <a:t>第三个部分是对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框架的介绍</a:t>
            </a:r>
            <a:endParaRPr lang="en-US" altLang="zh-CN" dirty="0" smtClean="0"/>
          </a:p>
          <a:p>
            <a:r>
              <a:rPr lang="zh-CN" altLang="en-US" dirty="0" smtClean="0"/>
              <a:t>第四个部分是介绍怎么使用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450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下面我先来介绍什么是</a:t>
            </a:r>
            <a:r>
              <a:rPr lang="en-US" altLang="zh-CN" dirty="0" smtClean="0"/>
              <a:t>Hybrid 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0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这是今年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月份公布的操作系统 市场占有率 的统计结果，在移动互联网的热度依然没有减少的今天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很多人都有过开发一个手机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的念头或者任务，但新语言的学习成本和设计开发所需要的经验积累，往往让新手感到十分困扰。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这个时候，如果你会一点前端语言的话，还可以选择开发一个网页应用，也就是</a:t>
            </a:r>
            <a:r>
              <a:rPr lang="en-US" altLang="zh-CN" dirty="0" smtClean="0"/>
              <a:t>Web app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30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他对比原生应用的优势在于，不需要下载安装，一套代码可以跑不同平台。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但它的缺点也很明显，由于只能调用浏览器提供的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，无论是功能的丰富程度还是实际的运行效率，都远远不如</a:t>
            </a:r>
            <a:r>
              <a:rPr lang="en-US" altLang="zh-CN" dirty="0" smtClean="0"/>
              <a:t>Native App</a:t>
            </a:r>
            <a:r>
              <a:rPr lang="zh-CN" altLang="en-US" dirty="0" smtClean="0"/>
              <a:t>。直观一点来说，就是画面又卡，还费流量。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这个时候，我们就需要一套技术方案，来将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native app</a:t>
            </a:r>
            <a:r>
              <a:rPr lang="zh-CN" altLang="en-US" dirty="0" smtClean="0"/>
              <a:t>的优势整合起来，那就是</a:t>
            </a:r>
            <a:r>
              <a:rPr lang="en-US" altLang="zh-CN" dirty="0" smtClean="0"/>
              <a:t>hybrid 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9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Hybrid App </a:t>
            </a:r>
            <a:r>
              <a:rPr lang="zh-CN" altLang="en-US" dirty="0" smtClean="0"/>
              <a:t>又叫做混合式应用</a:t>
            </a:r>
            <a:endParaRPr lang="en-US" altLang="zh-CN" dirty="0" smtClean="0"/>
          </a:p>
          <a:p>
            <a:r>
              <a:rPr lang="zh-CN" altLang="en-US" dirty="0" smtClean="0"/>
              <a:t>它同时具备了良好的交互体验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和 跨平台快速开发的优势。 </a:t>
            </a:r>
          </a:p>
          <a:p>
            <a:r>
              <a:rPr lang="zh-CN" altLang="en-US" dirty="0" smtClean="0"/>
              <a:t>看上去类似原生应用，需要下载安装。但访问主体内容是 </a:t>
            </a:r>
            <a:r>
              <a:rPr lang="en-US" altLang="zh-CN" dirty="0" smtClean="0"/>
              <a:t>Web </a:t>
            </a:r>
            <a:r>
              <a:rPr lang="zh-CN" altLang="en-US" dirty="0" smtClean="0"/>
              <a:t>页面。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目前来说，大部分的新闻类应用和电商类应用，都是</a:t>
            </a:r>
            <a:r>
              <a:rPr lang="en-US" altLang="zh-CN" dirty="0" smtClean="0"/>
              <a:t>hybrid app</a:t>
            </a:r>
            <a:r>
              <a:rPr lang="zh-CN" altLang="en-US" dirty="0" smtClean="0"/>
              <a:t>，比如说京东和手机淘宝。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259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这里对比一下</a:t>
            </a:r>
            <a:r>
              <a:rPr lang="en-US" altLang="zh-CN" dirty="0" smtClean="0"/>
              <a:t>Hybrid app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Native App</a:t>
            </a:r>
            <a:r>
              <a:rPr lang="zh-CN" altLang="en-US" dirty="0" smtClean="0"/>
              <a:t>的设计图，右边是一个标准的</a:t>
            </a:r>
            <a:r>
              <a:rPr lang="en-US" altLang="zh-CN" dirty="0" smtClean="0"/>
              <a:t>Native App</a:t>
            </a:r>
            <a:r>
              <a:rPr lang="zh-CN" altLang="en-US" dirty="0" smtClean="0"/>
              <a:t>设计图，你可以看到</a:t>
            </a:r>
            <a:r>
              <a:rPr lang="en-US" altLang="zh-CN" dirty="0" smtClean="0"/>
              <a:t>UI</a:t>
            </a:r>
            <a:r>
              <a:rPr lang="zh-CN" altLang="en-US" dirty="0" smtClean="0"/>
              <a:t>上的每一个元素都对应着一个系统原生控件。而左边是一个典型的</a:t>
            </a:r>
            <a:r>
              <a:rPr lang="en-US" altLang="zh-CN" dirty="0" smtClean="0"/>
              <a:t>Hybrid app</a:t>
            </a:r>
            <a:r>
              <a:rPr lang="zh-CN" altLang="en-US" dirty="0" smtClean="0"/>
              <a:t>设计图，它底部按钮用的是系统原生控件，而中间则是一个嵌套的</a:t>
            </a:r>
            <a:r>
              <a:rPr lang="en-US" altLang="zh-CN" dirty="0" err="1" smtClean="0"/>
              <a:t>webview</a:t>
            </a:r>
            <a:r>
              <a:rPr lang="zh-CN" altLang="en-US" dirty="0" smtClean="0"/>
              <a:t>，用于展示</a:t>
            </a:r>
            <a:r>
              <a:rPr lang="en-US" altLang="zh-CN" dirty="0" smtClean="0"/>
              <a:t>web</a:t>
            </a:r>
            <a:r>
              <a:rPr lang="zh-CN" altLang="en-US" dirty="0" smtClean="0"/>
              <a:t>页面。这样做有一个明显的好处，那就是要更新少量样式和功能的时候，直接替换服务器上的页面就可以。而要做的同样的效果，</a:t>
            </a:r>
            <a:r>
              <a:rPr lang="en-US" altLang="zh-CN" dirty="0" err="1" smtClean="0"/>
              <a:t>Navtie</a:t>
            </a:r>
            <a:r>
              <a:rPr lang="en-US" altLang="zh-CN" dirty="0" smtClean="0"/>
              <a:t> app</a:t>
            </a:r>
            <a:r>
              <a:rPr lang="zh-CN" altLang="en-US" dirty="0" smtClean="0"/>
              <a:t>往往就需要重新下载安装，这对于那些有大量业务需求的应用是很致命的。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092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综合一下上面的内容，我们可以简单得出三种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的异同。</a:t>
            </a:r>
            <a:r>
              <a:rPr lang="en-US" altLang="zh-CN" dirty="0" smtClean="0"/>
              <a:t>Hybrid app</a:t>
            </a:r>
            <a:r>
              <a:rPr lang="zh-CN" altLang="en-US" dirty="0" smtClean="0"/>
              <a:t>具有开发成本适中，维护更新简单，用户体验良好以及跨平台的优势。也正因为这些优势，从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年开始，诞生了大量的</a:t>
            </a:r>
            <a:r>
              <a:rPr lang="en-US" altLang="zh-CN" dirty="0" smtClean="0"/>
              <a:t>Hybrid App</a:t>
            </a:r>
            <a:r>
              <a:rPr lang="zh-CN" altLang="en-US" dirty="0" smtClean="0"/>
              <a:t>开发平台和框架，下面我就从中挑一部分做简单介绍。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92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国内的</a:t>
            </a:r>
            <a:r>
              <a:rPr lang="en-US" altLang="zh-CN" dirty="0" smtClean="0"/>
              <a:t>hybrid app</a:t>
            </a:r>
            <a:r>
              <a:rPr lang="zh-CN" altLang="en-US" dirty="0" smtClean="0"/>
              <a:t>开发框架主要有，</a:t>
            </a:r>
            <a:r>
              <a:rPr lang="en-US" altLang="zh-CN" dirty="0" err="1" smtClean="0"/>
              <a:t>AppCan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Dcloud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Apicloud</a:t>
            </a:r>
            <a:r>
              <a:rPr lang="zh-CN" altLang="en-US" dirty="0" smtClean="0"/>
              <a:t>三家的产品，实验室的新洲智慧旅游项目，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就是用</a:t>
            </a:r>
            <a:r>
              <a:rPr lang="en-US" altLang="zh-CN" dirty="0" err="1" smtClean="0"/>
              <a:t>apicloud</a:t>
            </a:r>
            <a:r>
              <a:rPr lang="zh-CN" altLang="en-US" dirty="0" smtClean="0"/>
              <a:t>开发的。国外的有很多，比较著名的有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angular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框架和基于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react-native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Hybrid app</a:t>
            </a:r>
            <a:r>
              <a:rPr lang="zh-CN" altLang="en-US" dirty="0" smtClean="0"/>
              <a:t>叫做混合式应用，混合的方式一般有两种，一种是通过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原生语言来调用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方法，另一种是通过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来调用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的原生接口。刚才介绍的这些框架用的一般是第二种方式，以</a:t>
            </a:r>
            <a:r>
              <a:rPr lang="en-US" altLang="zh-CN" dirty="0" err="1" smtClean="0"/>
              <a:t>AppCan</a:t>
            </a:r>
            <a:r>
              <a:rPr lang="zh-CN" altLang="en-US" dirty="0" smtClean="0"/>
              <a:t>来举例，通过这些框架，开发者只需要写好</a:t>
            </a:r>
            <a:r>
              <a:rPr lang="en-US" altLang="zh-CN" dirty="0" smtClean="0"/>
              <a:t>UI</a:t>
            </a:r>
            <a:r>
              <a:rPr lang="zh-CN" altLang="en-US" dirty="0" smtClean="0"/>
              <a:t>代码和通过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来调用原生接口，剩下的工作都可以交给框架来完成。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6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90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9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3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72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79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216000" y="39298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216000" y="712622"/>
            <a:ext cx="6557333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2756351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7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62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7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874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2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33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35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29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08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67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6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89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98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13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" y="409579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216000" y="39298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216000" y="712622"/>
            <a:ext cx="6557333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" y="409579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3076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EF95-8B4C-423F-989A-1CD8376BA3AF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2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1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docs/components/" TargetMode="External"/><Relationship Id="rId2" Type="http://schemas.openxmlformats.org/officeDocument/2006/relationships/hyperlink" Target="http://ionicframework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ionicframework.com/docs/native/" TargetMode="External"/><Relationship Id="rId4" Type="http://schemas.openxmlformats.org/officeDocument/2006/relationships/hyperlink" Target="http://ionicframework.com/docs/api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5208" y="285750"/>
            <a:ext cx="11603114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1898766" y="2344702"/>
            <a:ext cx="8483413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使用 </a:t>
            </a:r>
            <a:r>
              <a:rPr lang="en-US" altLang="zh-CN" sz="4400" dirty="0" smtClean="0">
                <a:solidFill>
                  <a:schemeClr val="bg1"/>
                </a:solidFill>
                <a:latin typeface="+mj-ea"/>
                <a:ea typeface="+mj-ea"/>
              </a:rPr>
              <a:t>Ionic </a:t>
            </a:r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框架开发 </a:t>
            </a:r>
            <a:r>
              <a:rPr lang="en-US" altLang="zh-CN" sz="4400" dirty="0" smtClean="0">
                <a:solidFill>
                  <a:schemeClr val="bg1"/>
                </a:solidFill>
                <a:latin typeface="+mj-ea"/>
                <a:ea typeface="+mj-ea"/>
              </a:rPr>
              <a:t>Hybrid App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3190" y="3441299"/>
            <a:ext cx="728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Hybrid mobile development with Ionic Framework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12714" y="4199045"/>
            <a:ext cx="2128097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赵知非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2017-11-03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81E813-C7AF-42AF-813B-FBA3947EE8AB}"/>
              </a:ext>
            </a:extLst>
          </p:cNvPr>
          <p:cNvGrpSpPr/>
          <p:nvPr/>
        </p:nvGrpSpPr>
        <p:grpSpPr>
          <a:xfrm>
            <a:off x="10203209" y="-781974"/>
            <a:ext cx="2441455" cy="3223791"/>
            <a:chOff x="10203209" y="-781974"/>
            <a:chExt cx="2441455" cy="3223791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A3C01B9B-2E57-42C3-86F6-16E5D3CCBC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27610">
              <a:off x="9762934" y="602219"/>
              <a:ext cx="3223791" cy="4554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2A2E37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9C155DEA-184B-4D04-ADC0-9C2B1AD20D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48894">
              <a:off x="10730648" y="592043"/>
              <a:ext cx="1141659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2017·11</a:t>
              </a:r>
              <a:endPara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4" name="直接连接符 15">
              <a:extLst>
                <a:ext uri="{FF2B5EF4-FFF2-40B4-BE49-F238E27FC236}">
                  <a16:creationId xmlns:a16="http://schemas.microsoft.com/office/drawing/2014/main" id="{EA49189F-DB0D-4D9D-B291-80DF13F6E4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3209" y="-97718"/>
              <a:ext cx="2262485" cy="2263814"/>
            </a:xfrm>
            <a:prstGeom prst="line">
              <a:avLst/>
            </a:prstGeom>
            <a:solidFill>
              <a:srgbClr val="157E9F"/>
            </a:solidFill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直接连接符 16">
              <a:extLst>
                <a:ext uri="{FF2B5EF4-FFF2-40B4-BE49-F238E27FC236}">
                  <a16:creationId xmlns:a16="http://schemas.microsoft.com/office/drawing/2014/main" id="{4A2F1D9D-E36B-4762-A36E-E177B74B7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2179" y="-413214"/>
              <a:ext cx="2262485" cy="2263814"/>
            </a:xfrm>
            <a:prstGeom prst="line">
              <a:avLst/>
            </a:prstGeom>
            <a:solidFill>
              <a:srgbClr val="157E9F"/>
            </a:solidFill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8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Mainstream Hybrid Framework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主流的 </a:t>
            </a:r>
            <a:r>
              <a:rPr lang="en-US" altLang="zh-CN" dirty="0" smtClean="0"/>
              <a:t>Hybrid App </a:t>
            </a:r>
            <a:r>
              <a:rPr lang="zh-CN" altLang="en-US" dirty="0" smtClean="0"/>
              <a:t>开发框架</a:t>
            </a:r>
            <a:endParaRPr lang="zh-CN" altLang="en-US" dirty="0"/>
          </a:p>
        </p:txBody>
      </p:sp>
      <p:sp>
        <p:nvSpPr>
          <p:cNvPr id="4" name="文本框 35"/>
          <p:cNvSpPr txBox="1"/>
          <p:nvPr/>
        </p:nvSpPr>
        <p:spPr>
          <a:xfrm>
            <a:off x="601566" y="1474937"/>
            <a:ext cx="2893100" cy="3972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国内：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+mn-ea"/>
              </a:rPr>
              <a:t>AppCan</a:t>
            </a:r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2012</a:t>
            </a:r>
            <a:r>
              <a:rPr lang="zh-CN" altLang="en-US" dirty="0" smtClean="0">
                <a:latin typeface="+mn-ea"/>
              </a:rPr>
              <a:t>）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+mn-ea"/>
              </a:rPr>
              <a:t>DCloud</a:t>
            </a:r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2013</a:t>
            </a:r>
            <a:r>
              <a:rPr lang="zh-CN" altLang="en-US" dirty="0" smtClean="0">
                <a:latin typeface="+mn-ea"/>
              </a:rPr>
              <a:t>）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+mn-ea"/>
              </a:rPr>
              <a:t>ApiCloud</a:t>
            </a:r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2014</a:t>
            </a:r>
            <a:r>
              <a:rPr lang="zh-CN" altLang="en-US" dirty="0" smtClean="0">
                <a:latin typeface="+mn-ea"/>
              </a:rPr>
              <a:t>）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…………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国外：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Ionic</a:t>
            </a: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React Native</a:t>
            </a:r>
            <a:endParaRPr lang="en-US" altLang="zh-CN" dirty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…………</a:t>
            </a:r>
          </a:p>
        </p:txBody>
      </p:sp>
      <p:pic>
        <p:nvPicPr>
          <p:cNvPr id="1026" name="Picture 2" descr="http://newdocx.appcan.cn/docximg/appcan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65" y="3917860"/>
            <a:ext cx="7153275" cy="26098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2015.cnblogs.com/blog/294743/201510/294743-20151031114738779-206875657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32" y="778733"/>
            <a:ext cx="6598908" cy="294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4873925" y="2250523"/>
            <a:ext cx="6480715" cy="147179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56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6000" y="392983"/>
            <a:ext cx="6557333" cy="41657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Comparison of </a:t>
            </a:r>
            <a:r>
              <a:rPr lang="en-US" altLang="zh-CN" dirty="0" smtClean="0"/>
              <a:t>Hybrid </a:t>
            </a:r>
            <a:r>
              <a:rPr lang="en-US" altLang="zh-CN" dirty="0"/>
              <a:t>Frameworks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主流 </a:t>
            </a:r>
            <a:r>
              <a:rPr lang="en-US" altLang="zh-CN" dirty="0" smtClean="0"/>
              <a:t>Hybrid App </a:t>
            </a:r>
            <a:r>
              <a:rPr lang="zh-CN" altLang="en-US" dirty="0" smtClean="0"/>
              <a:t>框架之间的对比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94898"/>
              </p:ext>
            </p:extLst>
          </p:nvPr>
        </p:nvGraphicFramePr>
        <p:xfrm>
          <a:off x="508609" y="1416647"/>
          <a:ext cx="11076668" cy="449410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72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4720">
                  <a:extLst>
                    <a:ext uri="{9D8B030D-6E8A-4147-A177-3AD203B41FA5}">
                      <a16:colId xmlns:a16="http://schemas.microsoft.com/office/drawing/2014/main" val="300290643"/>
                    </a:ext>
                  </a:extLst>
                </a:gridCol>
                <a:gridCol w="2014720">
                  <a:extLst>
                    <a:ext uri="{9D8B030D-6E8A-4147-A177-3AD203B41FA5}">
                      <a16:colId xmlns:a16="http://schemas.microsoft.com/office/drawing/2014/main" val="1935103003"/>
                    </a:ext>
                  </a:extLst>
                </a:gridCol>
                <a:gridCol w="2014720">
                  <a:extLst>
                    <a:ext uri="{9D8B030D-6E8A-4147-A177-3AD203B41FA5}">
                      <a16:colId xmlns:a16="http://schemas.microsoft.com/office/drawing/2014/main" val="1940540036"/>
                    </a:ext>
                  </a:extLst>
                </a:gridCol>
              </a:tblGrid>
              <a:tr h="7490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 err="1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AppCan</a:t>
                      </a:r>
                      <a:r>
                        <a:rPr lang="en-US" altLang="zh-CN" sz="20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endParaRPr lang="zh-CN" altLang="en-US" sz="20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DCloud</a:t>
                      </a:r>
                      <a:endParaRPr lang="zh-CN" altLang="en-US" sz="20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ApiCloud</a:t>
                      </a:r>
                      <a:endParaRPr lang="zh-CN" altLang="en-US" sz="20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Ionic</a:t>
                      </a:r>
                      <a:endParaRPr lang="zh-CN" altLang="en-US" sz="20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React-Native</a:t>
                      </a:r>
                      <a:endParaRPr lang="zh-CN" altLang="en-US" sz="20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0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支持平台</a:t>
                      </a:r>
                      <a:endParaRPr lang="zh-CN" altLang="en-US" sz="20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Android/iOS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Android/iOS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Android/iOS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Android/iOS/WP/Ubuntu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Android/iOS/WP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0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开发环境</a:t>
                      </a:r>
                      <a:endParaRPr lang="zh-CN" altLang="en-US" sz="20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Eclipse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插件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Hbuilder</a:t>
                      </a:r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（自主产品）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Sublime/</a:t>
                      </a:r>
                      <a:r>
                        <a:rPr lang="en-US" altLang="zh-CN" sz="1800" dirty="0" err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WebStorm</a:t>
                      </a:r>
                      <a:r>
                        <a:rPr lang="en-US" altLang="zh-CN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/Eclipse</a:t>
                      </a:r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插件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不限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不限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0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打包方式</a:t>
                      </a:r>
                      <a:endParaRPr lang="zh-CN" altLang="en-US" sz="20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在线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在线</a:t>
                      </a:r>
                      <a:r>
                        <a:rPr lang="en-US" altLang="zh-CN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/</a:t>
                      </a:r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离线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在线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离线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离线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0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UI </a:t>
                      </a:r>
                      <a:r>
                        <a:rPr lang="zh-CN" altLang="en-US" sz="20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框架</a:t>
                      </a:r>
                      <a:endParaRPr lang="zh-CN" altLang="en-US" sz="20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无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MUI</a:t>
                      </a:r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（自主产品）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少量自带</a:t>
                      </a:r>
                      <a:r>
                        <a:rPr lang="en-US" altLang="zh-CN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UI</a:t>
                      </a:r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模块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Ionic/Angular UI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原生</a:t>
                      </a:r>
                      <a:r>
                        <a:rPr lang="en-US" altLang="zh-CN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UI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0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运行速度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慢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一般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慢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一般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快</a:t>
                      </a:r>
                      <a:endParaRPr lang="zh-CN" altLang="en-US" sz="18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220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8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975894" y="2361241"/>
            <a:ext cx="5023511" cy="1094965"/>
            <a:chOff x="-1369914" y="2521258"/>
            <a:chExt cx="5023511" cy="1094965"/>
          </a:xfrm>
        </p:grpSpPr>
        <p:sp>
          <p:nvSpPr>
            <p:cNvPr id="4" name="矩形 3"/>
            <p:cNvSpPr/>
            <p:nvPr/>
          </p:nvSpPr>
          <p:spPr>
            <a:xfrm>
              <a:off x="-1369914" y="2521258"/>
              <a:ext cx="5023511" cy="700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Ionic </a:t>
              </a:r>
              <a:r>
                <a: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简介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1340554" y="3293058"/>
              <a:ext cx="49647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Introduction to Ionic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0" y="3702702"/>
            <a:ext cx="12192000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85"/>
            <a:ext cx="1021353" cy="10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Ionic Technology Stack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Ionic </a:t>
            </a:r>
            <a:r>
              <a:rPr lang="zh-CN" altLang="en-US" dirty="0" smtClean="0"/>
              <a:t>技术栈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2" y="2823249"/>
            <a:ext cx="7850756" cy="3472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5" y="3761142"/>
            <a:ext cx="1535502" cy="1597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3015196" y="4267352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4014" y="1207698"/>
            <a:ext cx="8731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基于 </a:t>
            </a:r>
            <a:r>
              <a:rPr lang="en-US" altLang="zh-CN" dirty="0" smtClean="0"/>
              <a:t>Angular </a:t>
            </a:r>
            <a:r>
              <a:rPr lang="zh-CN" altLang="en-US" dirty="0" smtClean="0"/>
              <a:t>语法</a:t>
            </a:r>
            <a:r>
              <a:rPr lang="zh-CN" altLang="en-US" dirty="0" smtClean="0"/>
              <a:t>，简单</a:t>
            </a:r>
            <a:r>
              <a:rPr lang="zh-CN" altLang="en-US" dirty="0" smtClean="0"/>
              <a:t>易学；支持 </a:t>
            </a:r>
            <a:r>
              <a:rPr lang="en-US" altLang="zh-CN" dirty="0" smtClean="0"/>
              <a:t>Angular </a:t>
            </a:r>
            <a:r>
              <a:rPr lang="zh-CN" altLang="en-US" dirty="0" smtClean="0"/>
              <a:t>特性</a:t>
            </a:r>
            <a:r>
              <a:rPr lang="zh-CN" altLang="en-US" dirty="0"/>
              <a:t>， </a:t>
            </a:r>
            <a:r>
              <a:rPr lang="en-US" altLang="zh-CN" dirty="0" smtClean="0"/>
              <a:t>MVC </a:t>
            </a:r>
            <a:r>
              <a:rPr lang="zh-CN" altLang="en-US" dirty="0" smtClean="0"/>
              <a:t>结构</a:t>
            </a:r>
            <a:r>
              <a:rPr lang="zh-CN" altLang="en-US" dirty="0" smtClean="0"/>
              <a:t>的代码易于维护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提供美观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UI </a:t>
            </a:r>
            <a:r>
              <a:rPr lang="zh-CN" altLang="en-US" dirty="0" smtClean="0"/>
              <a:t>设计</a:t>
            </a:r>
            <a:r>
              <a:rPr lang="zh-CN" altLang="en-US" dirty="0" smtClean="0"/>
              <a:t>，并通过 </a:t>
            </a:r>
            <a:r>
              <a:rPr lang="en-US" altLang="zh-CN" dirty="0"/>
              <a:t>SASS </a:t>
            </a:r>
            <a:r>
              <a:rPr lang="zh-CN" altLang="en-US" dirty="0"/>
              <a:t>构建</a:t>
            </a:r>
            <a:r>
              <a:rPr lang="zh-CN" altLang="en-US" dirty="0" smtClean="0"/>
              <a:t>应用程序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专注原生，性能优越，运行速度</a:t>
            </a:r>
            <a:r>
              <a:rPr lang="zh-CN" altLang="en-US" dirty="0" smtClean="0"/>
              <a:t>快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提供</a:t>
            </a:r>
            <a:r>
              <a:rPr lang="zh-CN" altLang="en-US" dirty="0"/>
              <a:t>了强大的命令行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完全开</a:t>
            </a:r>
            <a:r>
              <a:rPr lang="zh-CN" altLang="en-US" dirty="0" smtClean="0"/>
              <a:t>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980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Based on Angular.js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Angular.js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5651900" y="1790295"/>
            <a:ext cx="4587656" cy="3640420"/>
            <a:chOff x="6773333" y="1531037"/>
            <a:chExt cx="4587656" cy="3640420"/>
          </a:xfrm>
        </p:grpSpPr>
        <p:sp>
          <p:nvSpPr>
            <p:cNvPr id="5" name="文本框 4"/>
            <p:cNvSpPr txBox="1"/>
            <p:nvPr/>
          </p:nvSpPr>
          <p:spPr>
            <a:xfrm flipH="1">
              <a:off x="6773333" y="1992702"/>
              <a:ext cx="4587656" cy="3178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模块（</a:t>
              </a:r>
              <a:r>
                <a:rPr lang="en-US" altLang="zh-CN" dirty="0"/>
                <a:t>Modules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组件（</a:t>
              </a:r>
              <a:r>
                <a:rPr lang="en-US" altLang="zh-CN" dirty="0"/>
                <a:t>Components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模板（</a:t>
              </a:r>
              <a:r>
                <a:rPr lang="en-US" altLang="zh-CN" dirty="0"/>
                <a:t>Templates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元数据（</a:t>
              </a:r>
              <a:r>
                <a:rPr lang="en-US" altLang="zh-CN" dirty="0"/>
                <a:t>Metadata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数据绑定（</a:t>
              </a:r>
              <a:r>
                <a:rPr lang="en-US" altLang="zh-CN" dirty="0"/>
                <a:t>Data Binding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指令（</a:t>
              </a:r>
              <a:r>
                <a:rPr lang="en-US" altLang="zh-CN" dirty="0"/>
                <a:t>Directives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服务（</a:t>
              </a:r>
              <a:r>
                <a:rPr lang="en-US" altLang="zh-CN" dirty="0"/>
                <a:t>Services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依赖注入（</a:t>
              </a:r>
              <a:r>
                <a:rPr lang="en-US" altLang="zh-CN" dirty="0"/>
                <a:t>Dependency Injection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endParaRPr lang="en-US" altLang="zh-CN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196292" y="1531037"/>
              <a:ext cx="1741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Angular 2</a:t>
              </a: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89804" y="1684231"/>
            <a:ext cx="2222739" cy="4347662"/>
            <a:chOff x="796506" y="1761869"/>
            <a:chExt cx="2222739" cy="4347662"/>
          </a:xfrm>
        </p:grpSpPr>
        <p:sp>
          <p:nvSpPr>
            <p:cNvPr id="10" name="矩形 9"/>
            <p:cNvSpPr/>
            <p:nvPr/>
          </p:nvSpPr>
          <p:spPr>
            <a:xfrm>
              <a:off x="796506" y="1761869"/>
              <a:ext cx="222273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Providers</a:t>
              </a:r>
            </a:p>
            <a:p>
              <a:r>
                <a:rPr lang="en-US" altLang="zh-CN" dirty="0" err="1"/>
                <a:t>angular.service</a:t>
              </a:r>
              <a:r>
                <a:rPr lang="en-US" altLang="zh-CN" dirty="0"/>
                <a:t>()</a:t>
              </a:r>
            </a:p>
            <a:p>
              <a:r>
                <a:rPr lang="en-US" altLang="zh-CN" dirty="0" err="1"/>
                <a:t>angular.factory</a:t>
              </a:r>
              <a:r>
                <a:rPr lang="en-US" altLang="zh-CN" dirty="0"/>
                <a:t>()</a:t>
              </a:r>
            </a:p>
            <a:p>
              <a:r>
                <a:rPr lang="en-US" altLang="zh-CN" dirty="0" err="1"/>
                <a:t>angular.provider</a:t>
              </a:r>
              <a:r>
                <a:rPr lang="en-US" altLang="zh-CN" dirty="0"/>
                <a:t>()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6506" y="3364978"/>
              <a:ext cx="20847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Directives</a:t>
              </a:r>
            </a:p>
            <a:p>
              <a:r>
                <a:rPr lang="en-US" altLang="zh-CN" dirty="0" err="1"/>
                <a:t>angular.directive</a:t>
              </a:r>
              <a:r>
                <a:rPr lang="en-US" altLang="zh-CN" dirty="0"/>
                <a:t>()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96506" y="4414089"/>
              <a:ext cx="20847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Controllers</a:t>
              </a:r>
            </a:p>
            <a:p>
              <a:r>
                <a:rPr lang="en-US" altLang="zh-CN" dirty="0" err="1"/>
                <a:t>angular.controller</a:t>
              </a:r>
              <a:r>
                <a:rPr lang="en-US" altLang="zh-CN" dirty="0"/>
                <a:t>()</a:t>
              </a:r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6506" y="5463200"/>
              <a:ext cx="19035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Templates</a:t>
              </a:r>
            </a:p>
            <a:p>
              <a:r>
                <a:rPr lang="en-US" altLang="zh-CN" dirty="0"/>
                <a:t>&lt;html&gt;&lt;/html&gt;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09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States Managed By </a:t>
            </a:r>
            <a:r>
              <a:rPr lang="en-US" altLang="zh-CN" dirty="0" err="1"/>
              <a:t>uiRouter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 </a:t>
            </a:r>
            <a:r>
              <a:rPr lang="en-US" altLang="zh-CN" dirty="0" err="1"/>
              <a:t>uiRouter</a:t>
            </a:r>
            <a:r>
              <a:rPr lang="en-US" altLang="zh-CN" dirty="0"/>
              <a:t> </a:t>
            </a:r>
            <a:r>
              <a:rPr lang="zh-CN" altLang="en-US" dirty="0"/>
              <a:t>管理状态切换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75" y="874272"/>
            <a:ext cx="6416596" cy="5685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7"/>
          <p:cNvGrpSpPr/>
          <p:nvPr/>
        </p:nvGrpSpPr>
        <p:grpSpPr>
          <a:xfrm>
            <a:off x="345414" y="1390636"/>
            <a:ext cx="4819661" cy="4652284"/>
            <a:chOff x="359276" y="1245094"/>
            <a:chExt cx="4819661" cy="465228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/>
            <a:srcRect l="51325"/>
            <a:stretch/>
          </p:blipFill>
          <p:spPr>
            <a:xfrm>
              <a:off x="359276" y="1245094"/>
              <a:ext cx="2331262" cy="465228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/>
            <a:srcRect r="51316"/>
            <a:stretch/>
          </p:blipFill>
          <p:spPr>
            <a:xfrm>
              <a:off x="2847269" y="1245094"/>
              <a:ext cx="2331668" cy="4652284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2087592" y="2527540"/>
            <a:ext cx="8131834" cy="2257244"/>
            <a:chOff x="2087592" y="2527540"/>
            <a:chExt cx="8131834" cy="2257244"/>
          </a:xfrm>
        </p:grpSpPr>
        <p:cxnSp>
          <p:nvCxnSpPr>
            <p:cNvPr id="11" name="直接箭头连接符 10"/>
            <p:cNvCxnSpPr/>
            <p:nvPr/>
          </p:nvCxnSpPr>
          <p:spPr>
            <a:xfrm flipH="1" flipV="1">
              <a:off x="2087592" y="2527540"/>
              <a:ext cx="3942272" cy="17252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4278702" y="4692770"/>
              <a:ext cx="2170981" cy="5750"/>
            </a:xfrm>
            <a:prstGeom prst="straightConnector1">
              <a:avLst/>
            </a:prstGeom>
            <a:ln w="762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7573992" y="2639683"/>
              <a:ext cx="2216989" cy="862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8002437" y="4776158"/>
              <a:ext cx="2216989" cy="8626"/>
            </a:xfrm>
            <a:prstGeom prst="line">
              <a:avLst/>
            </a:prstGeom>
            <a:ln w="127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552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UI Components in Ionic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Ionic </a:t>
            </a:r>
            <a:r>
              <a:rPr lang="zh-CN" altLang="en-US" dirty="0"/>
              <a:t>的 </a:t>
            </a:r>
            <a:r>
              <a:rPr lang="en-US" altLang="zh-CN" dirty="0"/>
              <a:t>UI </a:t>
            </a:r>
            <a:r>
              <a:rPr lang="zh-CN" altLang="en-US" dirty="0"/>
              <a:t>组件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16000" y="1426782"/>
            <a:ext cx="7245849" cy="4937883"/>
            <a:chOff x="293298" y="1206174"/>
            <a:chExt cx="8020859" cy="54735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0699" y="1207762"/>
              <a:ext cx="2649640" cy="5472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0339" y="1206174"/>
              <a:ext cx="2683818" cy="547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298" y="1206174"/>
              <a:ext cx="2687401" cy="5470412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9855469" y="874272"/>
            <a:ext cx="1970753" cy="4725136"/>
            <a:chOff x="8297244" y="847423"/>
            <a:chExt cx="1903562" cy="4725136"/>
          </a:xfrm>
        </p:grpSpPr>
        <p:sp>
          <p:nvSpPr>
            <p:cNvPr id="13" name="矩形 12"/>
            <p:cNvSpPr/>
            <p:nvPr/>
          </p:nvSpPr>
          <p:spPr>
            <a:xfrm>
              <a:off x="8297244" y="1325242"/>
              <a:ext cx="1903562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on-hold</a:t>
              </a:r>
            </a:p>
            <a:p>
              <a:r>
                <a:rPr lang="en-US" altLang="zh-CN" dirty="0"/>
                <a:t>on-tap</a:t>
              </a:r>
            </a:p>
            <a:p>
              <a:r>
                <a:rPr lang="en-US" altLang="zh-CN" dirty="0"/>
                <a:t>on-touch</a:t>
              </a:r>
            </a:p>
            <a:p>
              <a:r>
                <a:rPr lang="en-US" altLang="zh-CN" dirty="0"/>
                <a:t>on-release</a:t>
              </a:r>
            </a:p>
            <a:p>
              <a:r>
                <a:rPr lang="en-US" altLang="zh-CN" dirty="0"/>
                <a:t>on-drag</a:t>
              </a:r>
            </a:p>
            <a:p>
              <a:r>
                <a:rPr lang="en-US" altLang="zh-CN" dirty="0"/>
                <a:t>on-drag-up</a:t>
              </a:r>
            </a:p>
            <a:p>
              <a:r>
                <a:rPr lang="en-US" altLang="zh-CN" dirty="0"/>
                <a:t>on-drag-right</a:t>
              </a:r>
            </a:p>
            <a:p>
              <a:r>
                <a:rPr lang="en-US" altLang="zh-CN" dirty="0"/>
                <a:t>on-drag-down</a:t>
              </a:r>
            </a:p>
            <a:p>
              <a:r>
                <a:rPr lang="en-US" altLang="zh-CN" dirty="0"/>
                <a:t>on-drag-left</a:t>
              </a:r>
            </a:p>
            <a:p>
              <a:r>
                <a:rPr lang="en-US" altLang="zh-CN" dirty="0"/>
                <a:t>on-swipe</a:t>
              </a:r>
            </a:p>
            <a:p>
              <a:r>
                <a:rPr lang="en-US" altLang="zh-CN" dirty="0"/>
                <a:t>on-swipe-up</a:t>
              </a:r>
            </a:p>
            <a:p>
              <a:r>
                <a:rPr lang="en-US" altLang="zh-CN" dirty="0"/>
                <a:t>on-swipe-right</a:t>
              </a:r>
            </a:p>
            <a:p>
              <a:r>
                <a:rPr lang="en-US" altLang="zh-CN" dirty="0"/>
                <a:t>on-swipe-down</a:t>
              </a:r>
            </a:p>
            <a:p>
              <a:r>
                <a:rPr lang="en-US" altLang="zh-CN" dirty="0"/>
                <a:t>on-swipe-left</a:t>
              </a:r>
            </a:p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8786398" y="847423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Events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681893" y="874272"/>
            <a:ext cx="1998125" cy="5825258"/>
            <a:chOff x="8202681" y="855296"/>
            <a:chExt cx="1998125" cy="5825258"/>
          </a:xfrm>
        </p:grpSpPr>
        <p:sp>
          <p:nvSpPr>
            <p:cNvPr id="26" name="矩形 25"/>
            <p:cNvSpPr/>
            <p:nvPr/>
          </p:nvSpPr>
          <p:spPr>
            <a:xfrm>
              <a:off x="8297244" y="1325242"/>
              <a:ext cx="1903562" cy="5355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Action Sheets</a:t>
              </a:r>
            </a:p>
            <a:p>
              <a:r>
                <a:rPr lang="en-US" altLang="zh-CN" dirty="0"/>
                <a:t>Alerts</a:t>
              </a:r>
            </a:p>
            <a:p>
              <a:r>
                <a:rPr lang="en-US" altLang="zh-CN" dirty="0"/>
                <a:t>Buttons</a:t>
              </a:r>
            </a:p>
            <a:p>
              <a:r>
                <a:rPr lang="en-US" altLang="zh-CN" dirty="0"/>
                <a:t>Cards</a:t>
              </a:r>
            </a:p>
            <a:p>
              <a:r>
                <a:rPr lang="en-US" altLang="zh-CN" dirty="0"/>
                <a:t>Carousels</a:t>
              </a:r>
            </a:p>
            <a:p>
              <a:r>
                <a:rPr lang="en-US" altLang="zh-CN" dirty="0"/>
                <a:t>Checkboxes</a:t>
              </a:r>
            </a:p>
            <a:p>
              <a:r>
                <a:rPr lang="en-US" altLang="zh-CN" dirty="0"/>
                <a:t>Footers</a:t>
              </a:r>
            </a:p>
            <a:p>
              <a:r>
                <a:rPr lang="en-US" altLang="zh-CN" dirty="0"/>
                <a:t>Forms</a:t>
              </a:r>
            </a:p>
            <a:p>
              <a:r>
                <a:rPr lang="en-US" altLang="zh-CN" dirty="0"/>
                <a:t>Headers</a:t>
              </a:r>
            </a:p>
            <a:p>
              <a:r>
                <a:rPr lang="en-US" altLang="zh-CN" dirty="0"/>
                <a:t>Icons</a:t>
              </a:r>
            </a:p>
            <a:p>
              <a:r>
                <a:rPr lang="en-US" altLang="zh-CN" dirty="0"/>
                <a:t>Lists</a:t>
              </a:r>
            </a:p>
            <a:p>
              <a:r>
                <a:rPr lang="en-US" altLang="zh-CN" dirty="0"/>
                <a:t>Modals</a:t>
              </a:r>
            </a:p>
            <a:p>
              <a:r>
                <a:rPr lang="en-US" altLang="zh-CN" dirty="0"/>
                <a:t>Navigations</a:t>
              </a:r>
            </a:p>
            <a:p>
              <a:r>
                <a:rPr lang="en-US" altLang="zh-CN" dirty="0"/>
                <a:t>Radio Buttons</a:t>
              </a:r>
            </a:p>
            <a:p>
              <a:r>
                <a:rPr lang="en-US" altLang="zh-CN" dirty="0"/>
                <a:t>Ranges</a:t>
              </a:r>
            </a:p>
            <a:p>
              <a:r>
                <a:rPr lang="en-US" altLang="zh-CN" dirty="0"/>
                <a:t>Selects</a:t>
              </a:r>
            </a:p>
            <a:p>
              <a:r>
                <a:rPr lang="en-US" altLang="zh-CN" dirty="0"/>
                <a:t>Tabs</a:t>
              </a:r>
            </a:p>
            <a:p>
              <a:r>
                <a:rPr lang="en-US" altLang="zh-CN" dirty="0"/>
                <a:t>Toggles</a:t>
              </a:r>
            </a:p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02681" y="855296"/>
              <a:ext cx="19944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Components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7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Access the Device with </a:t>
            </a:r>
            <a:r>
              <a:rPr lang="en-US" altLang="zh-CN" dirty="0" err="1"/>
              <a:t>ngCordova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 </a:t>
            </a:r>
            <a:r>
              <a:rPr lang="en-US" altLang="zh-CN" dirty="0" err="1"/>
              <a:t>ngCordova</a:t>
            </a:r>
            <a:r>
              <a:rPr lang="en-US" altLang="zh-CN" dirty="0"/>
              <a:t> </a:t>
            </a:r>
            <a:r>
              <a:rPr lang="zh-CN" altLang="en-US" dirty="0"/>
              <a:t>来调用设备的系统原生接口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0" y="1129193"/>
            <a:ext cx="9707144" cy="5489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41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095999" y="2287291"/>
            <a:ext cx="5023511" cy="1094965"/>
            <a:chOff x="-1369914" y="2521258"/>
            <a:chExt cx="5023511" cy="1094965"/>
          </a:xfrm>
        </p:grpSpPr>
        <p:sp>
          <p:nvSpPr>
            <p:cNvPr id="4" name="矩形 3"/>
            <p:cNvSpPr/>
            <p:nvPr/>
          </p:nvSpPr>
          <p:spPr>
            <a:xfrm>
              <a:off x="-1369914" y="2521258"/>
              <a:ext cx="5023511" cy="700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Ionic </a:t>
              </a:r>
              <a:r>
                <a: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框架的使用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1340554" y="3293058"/>
              <a:ext cx="49647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Usage of Ionic Framework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0" y="3702702"/>
            <a:ext cx="12192000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39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安装依赖与新建应用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26" y="3234153"/>
            <a:ext cx="8754975" cy="321287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5066591" y="1925080"/>
            <a:ext cx="5054310" cy="1152946"/>
            <a:chOff x="5066591" y="1925080"/>
            <a:chExt cx="5054310" cy="1152946"/>
          </a:xfrm>
        </p:grpSpPr>
        <p:grpSp>
          <p:nvGrpSpPr>
            <p:cNvPr id="12" name="组合 11"/>
            <p:cNvGrpSpPr/>
            <p:nvPr/>
          </p:nvGrpSpPr>
          <p:grpSpPr>
            <a:xfrm>
              <a:off x="5066591" y="1925080"/>
              <a:ext cx="1141542" cy="1152946"/>
              <a:chOff x="5066591" y="1925080"/>
              <a:chExt cx="1141542" cy="1152946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5270740" y="1925080"/>
                <a:ext cx="733245" cy="369332"/>
              </a:xfrm>
              <a:prstGeom prst="round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" name="直接箭头连接符 9"/>
              <p:cNvCxnSpPr>
                <a:stCxn id="8" idx="2"/>
              </p:cNvCxnSpPr>
              <p:nvPr/>
            </p:nvCxnSpPr>
            <p:spPr>
              <a:xfrm flipH="1">
                <a:off x="5637362" y="2294412"/>
                <a:ext cx="1" cy="414282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5066591" y="2708694"/>
                <a:ext cx="1141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C000"/>
                    </a:solidFill>
                  </a:rPr>
                  <a:t>App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名称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064645" y="1944307"/>
              <a:ext cx="4056256" cy="369332"/>
              <a:chOff x="6064645" y="1944307"/>
              <a:chExt cx="4056256" cy="369332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6064645" y="1944307"/>
                <a:ext cx="1052147" cy="369332"/>
              </a:xfrm>
              <a:prstGeom prst="roundRect">
                <a:avLst/>
              </a:prstGeom>
              <a:noFill/>
              <a:ln w="19050">
                <a:solidFill>
                  <a:srgbClr val="70A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/>
              <p:cNvCxnSpPr>
                <a:stCxn id="14" idx="3"/>
              </p:cNvCxnSpPr>
              <p:nvPr/>
            </p:nvCxnSpPr>
            <p:spPr>
              <a:xfrm>
                <a:off x="7116792" y="2128973"/>
                <a:ext cx="663267" cy="0"/>
              </a:xfrm>
              <a:prstGeom prst="straightConnector1">
                <a:avLst/>
              </a:prstGeom>
              <a:ln w="19050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/>
              <p:cNvSpPr txBox="1"/>
              <p:nvPr/>
            </p:nvSpPr>
            <p:spPr>
              <a:xfrm>
                <a:off x="7780059" y="1944307"/>
                <a:ext cx="23408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70AD47"/>
                    </a:solidFill>
                  </a:rPr>
                  <a:t>项目模板（默认</a:t>
                </a:r>
                <a:r>
                  <a:rPr lang="en-US" altLang="zh-CN" dirty="0">
                    <a:solidFill>
                      <a:srgbClr val="70AD47"/>
                    </a:solidFill>
                  </a:rPr>
                  <a:t>tabs</a:t>
                </a:r>
                <a:r>
                  <a:rPr lang="zh-CN" altLang="en-US" dirty="0">
                    <a:solidFill>
                      <a:srgbClr val="70AD47"/>
                    </a:solidFill>
                  </a:rPr>
                  <a:t>）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076119" y="1379964"/>
            <a:ext cx="5402330" cy="369332"/>
            <a:chOff x="2076119" y="1379964"/>
            <a:chExt cx="5402330" cy="369332"/>
          </a:xfrm>
        </p:grpSpPr>
        <p:sp>
          <p:nvSpPr>
            <p:cNvPr id="5" name="矩形 4"/>
            <p:cNvSpPr/>
            <p:nvPr/>
          </p:nvSpPr>
          <p:spPr>
            <a:xfrm>
              <a:off x="3494666" y="1379964"/>
              <a:ext cx="39837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npm</a:t>
              </a:r>
              <a:r>
                <a:rPr lang="en-US" altLang="zh-CN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install -g </a:t>
              </a:r>
              <a:r>
                <a:rPr lang="en-US" altLang="zh-CN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cordova</a:t>
              </a:r>
              <a:r>
                <a:rPr lang="en-US" altLang="zh-CN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ionic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076119" y="137996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安装依赖：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76119" y="1905423"/>
            <a:ext cx="5275693" cy="388989"/>
            <a:chOff x="2076119" y="1905423"/>
            <a:chExt cx="5275693" cy="388989"/>
          </a:xfrm>
        </p:grpSpPr>
        <p:sp>
          <p:nvSpPr>
            <p:cNvPr id="6" name="矩形 5"/>
            <p:cNvSpPr/>
            <p:nvPr/>
          </p:nvSpPr>
          <p:spPr>
            <a:xfrm>
              <a:off x="3494666" y="1925080"/>
              <a:ext cx="3857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dirty="0">
                  <a:solidFill>
                    <a:srgbClr val="000000"/>
                  </a:solidFill>
                  <a:latin typeface="Consolas" panose="020B0609020204030204" pitchFamily="49" charset="0"/>
                </a:rPr>
                <a:t>ionic start </a:t>
              </a:r>
              <a:r>
                <a:rPr lang="en-US" altLang="zh-CN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myApp</a:t>
              </a:r>
              <a:r>
                <a:rPr lang="en-US" altLang="zh-CN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sidemenu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076119" y="1905423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新建应用：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92302" y="1555736"/>
            <a:ext cx="4823232" cy="1759301"/>
            <a:chOff x="2419253" y="2045937"/>
            <a:chExt cx="3602723" cy="1759301"/>
          </a:xfrm>
        </p:grpSpPr>
        <p:sp>
          <p:nvSpPr>
            <p:cNvPr id="6" name="矩形 5"/>
            <p:cNvSpPr/>
            <p:nvPr/>
          </p:nvSpPr>
          <p:spPr>
            <a:xfrm>
              <a:off x="2979162" y="2122694"/>
              <a:ext cx="18310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is Hybrid App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？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085509" y="2539553"/>
              <a:ext cx="2483446" cy="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979155" y="2531043"/>
              <a:ext cx="3042821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什么是</a:t>
              </a:r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Hybrid App</a:t>
              </a:r>
              <a:endParaRPr lang="zh-CN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19253" y="2045937"/>
              <a:ext cx="6130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24886" y="1555736"/>
            <a:ext cx="5649917" cy="1759300"/>
            <a:chOff x="6588768" y="2045937"/>
            <a:chExt cx="5069220" cy="1759300"/>
          </a:xfrm>
        </p:grpSpPr>
        <p:sp>
          <p:nvSpPr>
            <p:cNvPr id="15" name="矩形 14"/>
            <p:cNvSpPr/>
            <p:nvPr/>
          </p:nvSpPr>
          <p:spPr>
            <a:xfrm>
              <a:off x="7148677" y="2122694"/>
              <a:ext cx="4509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Comparison of Development Frameworks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255024" y="2539553"/>
              <a:ext cx="2483446" cy="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7148676" y="2531042"/>
              <a:ext cx="3497553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主流开发框架的比较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588768" y="2045937"/>
              <a:ext cx="6130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61845" y="3746346"/>
            <a:ext cx="3731328" cy="1118292"/>
            <a:chOff x="2419253" y="4139820"/>
            <a:chExt cx="3731328" cy="1118292"/>
          </a:xfrm>
        </p:grpSpPr>
        <p:sp>
          <p:nvSpPr>
            <p:cNvPr id="27" name="矩形 26"/>
            <p:cNvSpPr/>
            <p:nvPr/>
          </p:nvSpPr>
          <p:spPr>
            <a:xfrm>
              <a:off x="2979162" y="4216577"/>
              <a:ext cx="22860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Introduction to Ionic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085509" y="4633436"/>
              <a:ext cx="2483446" cy="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979161" y="4624925"/>
              <a:ext cx="3171420" cy="633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Ionic </a:t>
              </a:r>
              <a:r>
                <a:rPr lang="zh-CN" altLang="en-US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简介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419253" y="4139820"/>
              <a:ext cx="6130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715534" y="3720735"/>
            <a:ext cx="3989182" cy="1168369"/>
            <a:chOff x="5715534" y="3720735"/>
            <a:chExt cx="3989182" cy="1168369"/>
          </a:xfrm>
        </p:grpSpPr>
        <p:sp>
          <p:nvSpPr>
            <p:cNvPr id="23" name="矩形 22"/>
            <p:cNvSpPr/>
            <p:nvPr/>
          </p:nvSpPr>
          <p:spPr>
            <a:xfrm>
              <a:off x="6275438" y="3797492"/>
              <a:ext cx="2883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Usage of Ionic Framework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381790" y="4214351"/>
              <a:ext cx="2483446" cy="0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275437" y="4205840"/>
              <a:ext cx="3429279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Ionic </a:t>
              </a:r>
              <a:r>
                <a:rPr lang="zh-CN" altLang="en-US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框架的使用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15534" y="3720735"/>
              <a:ext cx="6130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通过浏览器查看与调试应用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076119" y="1173539"/>
            <a:ext cx="4515870" cy="369332"/>
            <a:chOff x="2076119" y="1379964"/>
            <a:chExt cx="4515870" cy="369332"/>
          </a:xfrm>
        </p:grpSpPr>
        <p:sp>
          <p:nvSpPr>
            <p:cNvPr id="5" name="矩形 4"/>
            <p:cNvSpPr/>
            <p:nvPr/>
          </p:nvSpPr>
          <p:spPr>
            <a:xfrm>
              <a:off x="3494666" y="1379964"/>
              <a:ext cx="3097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dirty="0">
                  <a:solidFill>
                    <a:srgbClr val="000000"/>
                  </a:solidFill>
                  <a:latin typeface="Consolas" panose="020B0609020204030204" pitchFamily="49" charset="0"/>
                </a:rPr>
                <a:t>cd </a:t>
              </a:r>
              <a:r>
                <a:rPr lang="en-US" altLang="zh-CN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myApp</a:t>
              </a:r>
              <a:r>
                <a:rPr lang="en-US" altLang="zh-CN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ionic serve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076119" y="137996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启动应用：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358" y="1794099"/>
            <a:ext cx="3069357" cy="4285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1854218"/>
            <a:ext cx="5537367" cy="3791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710" y="1680487"/>
            <a:ext cx="2576493" cy="4927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4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36" y="911042"/>
            <a:ext cx="4631788" cy="375931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ionic UI </a:t>
            </a:r>
            <a:r>
              <a:rPr lang="zh-CN" altLang="en-US" dirty="0"/>
              <a:t>组件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96" y="169708"/>
            <a:ext cx="2936813" cy="5131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60" y="5336460"/>
            <a:ext cx="9022862" cy="1364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" y="5315301"/>
            <a:ext cx="8740204" cy="134885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460" y="5403341"/>
            <a:ext cx="8039797" cy="133361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460" y="5301663"/>
            <a:ext cx="8679932" cy="125740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28" y="5315301"/>
            <a:ext cx="8397968" cy="156223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052" y="5292620"/>
            <a:ext cx="8923793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041" y="1960860"/>
            <a:ext cx="6210838" cy="317781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Angular </a:t>
            </a:r>
            <a:r>
              <a:rPr lang="zh-CN" altLang="en-US" dirty="0"/>
              <a:t>语法进行数据绑定</a:t>
            </a:r>
          </a:p>
        </p:txBody>
      </p:sp>
      <p:sp>
        <p:nvSpPr>
          <p:cNvPr id="11" name="矩形 10"/>
          <p:cNvSpPr/>
          <p:nvPr/>
        </p:nvSpPr>
        <p:spPr>
          <a:xfrm>
            <a:off x="5035042" y="1776196"/>
            <a:ext cx="911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.html</a:t>
            </a:r>
            <a:endParaRPr lang="zh-CN" altLang="en-US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68815" y="2104845"/>
            <a:ext cx="6277065" cy="1121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68814" y="3549768"/>
            <a:ext cx="6277065" cy="148805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11947" y="3201047"/>
            <a:ext cx="934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b="1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</a:t>
            </a:r>
            <a:r>
              <a:rPr lang="en-US" altLang="zh-CN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/ .</a:t>
            </a:r>
            <a:r>
              <a:rPr lang="en-US" altLang="zh-CN" b="1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ts</a:t>
            </a:r>
            <a:endParaRPr lang="zh-CN" altLang="en-US" b="1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26" y="2311778"/>
            <a:ext cx="3328933" cy="707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26" y="3645978"/>
            <a:ext cx="3328933" cy="1298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直接箭头连接符 11"/>
          <p:cNvCxnSpPr>
            <a:stCxn id="7" idx="2"/>
            <a:endCxn id="8" idx="0"/>
          </p:cNvCxnSpPr>
          <p:nvPr/>
        </p:nvCxnSpPr>
        <p:spPr>
          <a:xfrm>
            <a:off x="2314793" y="3019345"/>
            <a:ext cx="0" cy="626633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1"/>
            <a:endCxn id="8" idx="3"/>
          </p:cNvCxnSpPr>
          <p:nvPr/>
        </p:nvCxnSpPr>
        <p:spPr>
          <a:xfrm flipH="1">
            <a:off x="3979259" y="4293797"/>
            <a:ext cx="989555" cy="1403"/>
          </a:xfrm>
          <a:prstGeom prst="straightConnector1">
            <a:avLst/>
          </a:prstGeom>
          <a:ln w="38100">
            <a:solidFill>
              <a:srgbClr val="FFC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3946146" y="2664158"/>
            <a:ext cx="989555" cy="1403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 </a:t>
            </a:r>
            <a:r>
              <a:rPr lang="en-US" altLang="zh-CN" dirty="0" err="1"/>
              <a:t>ngCordova</a:t>
            </a:r>
            <a:r>
              <a:rPr lang="en-US" altLang="zh-CN" dirty="0"/>
              <a:t> </a:t>
            </a:r>
            <a:r>
              <a:rPr lang="zh-CN" altLang="en-US" dirty="0"/>
              <a:t>调用系统原生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443653" y="1355561"/>
            <a:ext cx="5234125" cy="3149451"/>
            <a:chOff x="788710" y="1403488"/>
            <a:chExt cx="5234125" cy="3149451"/>
          </a:xfrm>
        </p:grpSpPr>
        <p:sp>
          <p:nvSpPr>
            <p:cNvPr id="16" name="矩形 15"/>
            <p:cNvSpPr/>
            <p:nvPr/>
          </p:nvSpPr>
          <p:spPr>
            <a:xfrm>
              <a:off x="788710" y="1403488"/>
              <a:ext cx="523412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sz="1600" dirty="0">
                  <a:latin typeface="Consolas" panose="020B0609020204030204" pitchFamily="49" charset="0"/>
                </a:rPr>
                <a:t>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plugin add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-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sms</a:t>
              </a:r>
              <a:r>
                <a:rPr lang="en-US" altLang="zh-CN" sz="1600" dirty="0">
                  <a:latin typeface="Consolas" panose="020B0609020204030204" pitchFamily="49" charset="0"/>
                </a:rPr>
                <a:t>-plugin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npm</a:t>
              </a:r>
              <a:r>
                <a:rPr lang="en-US" altLang="zh-CN" sz="1600" dirty="0">
                  <a:latin typeface="Consolas" panose="020B0609020204030204" pitchFamily="49" charset="0"/>
                </a:rPr>
                <a:t> install --save @ionic-native/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sms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278"/>
            <a:stretch/>
          </p:blipFill>
          <p:spPr>
            <a:xfrm>
              <a:off x="922261" y="2602050"/>
              <a:ext cx="4468822" cy="1950889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5961683" y="1355561"/>
            <a:ext cx="5891011" cy="4956424"/>
            <a:chOff x="6116959" y="1236710"/>
            <a:chExt cx="5891011" cy="4956424"/>
          </a:xfrm>
        </p:grpSpPr>
        <p:sp>
          <p:nvSpPr>
            <p:cNvPr id="22" name="矩形 21"/>
            <p:cNvSpPr/>
            <p:nvPr/>
          </p:nvSpPr>
          <p:spPr>
            <a:xfrm>
              <a:off x="6116959" y="1236710"/>
              <a:ext cx="557075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sz="1600" dirty="0">
                  <a:latin typeface="Consolas" panose="020B0609020204030204" pitchFamily="49" charset="0"/>
                </a:rPr>
                <a:t>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plugin add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-plugin-camera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npm</a:t>
              </a:r>
              <a:r>
                <a:rPr lang="en-US" altLang="zh-CN" sz="1600" dirty="0">
                  <a:latin typeface="Consolas" panose="020B0609020204030204" pitchFamily="49" charset="0"/>
                </a:rPr>
                <a:t> install --save @ionic-native/camera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/>
            <a:srcRect r="5498"/>
            <a:stretch/>
          </p:blipFill>
          <p:spPr>
            <a:xfrm>
              <a:off x="6116959" y="2268494"/>
              <a:ext cx="5891011" cy="3924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0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 </a:t>
            </a:r>
            <a:r>
              <a:rPr lang="en-US" altLang="zh-CN" dirty="0"/>
              <a:t>Cordova </a:t>
            </a:r>
            <a:r>
              <a:rPr lang="zh-CN" altLang="en-US" dirty="0"/>
              <a:t>生成不同平台的 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9B574B1-75B3-4014-BFAF-991842B935AD}"/>
              </a:ext>
            </a:extLst>
          </p:cNvPr>
          <p:cNvGrpSpPr/>
          <p:nvPr/>
        </p:nvGrpSpPr>
        <p:grpSpPr>
          <a:xfrm>
            <a:off x="443652" y="1177389"/>
            <a:ext cx="4224234" cy="2446823"/>
            <a:chOff x="443652" y="1035923"/>
            <a:chExt cx="4224234" cy="2446823"/>
          </a:xfrm>
        </p:grpSpPr>
        <p:sp>
          <p:nvSpPr>
            <p:cNvPr id="10" name="矩形 9"/>
            <p:cNvSpPr/>
            <p:nvPr/>
          </p:nvSpPr>
          <p:spPr>
            <a:xfrm>
              <a:off x="443653" y="1355561"/>
              <a:ext cx="4224233" cy="212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sz="1600" dirty="0">
                  <a:latin typeface="Consolas" panose="020B0609020204030204" pitchFamily="49" charset="0"/>
                </a:rPr>
                <a:t>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platform add android</a:t>
              </a: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latin typeface="Consolas" panose="020B0609020204030204" pitchFamily="49" charset="0"/>
                </a:rPr>
                <a:t># </a:t>
              </a:r>
              <a:r>
                <a:rPr lang="zh-CN" altLang="en-US" sz="1600" dirty="0">
                  <a:latin typeface="Consolas" panose="020B0609020204030204" pitchFamily="49" charset="0"/>
                </a:rPr>
                <a:t>实体机测试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sz="1600" dirty="0">
                  <a:latin typeface="Consolas" panose="020B0609020204030204" pitchFamily="49" charset="0"/>
                </a:rPr>
                <a:t>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build</a:t>
              </a: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</a:t>
              </a:r>
              <a:r>
                <a:rPr lang="en-US" altLang="zh-CN" sz="1600" dirty="0">
                  <a:latin typeface="Consolas" panose="020B0609020204030204" pitchFamily="49" charset="0"/>
                </a:rPr>
                <a:t> 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run android</a:t>
              </a: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latin typeface="Consolas" panose="020B0609020204030204" pitchFamily="49" charset="0"/>
                </a:rPr>
                <a:t># </a:t>
              </a:r>
              <a:r>
                <a:rPr lang="zh-CN" altLang="en-US" sz="1600" dirty="0">
                  <a:latin typeface="Consolas" panose="020B0609020204030204" pitchFamily="49" charset="0"/>
                </a:rPr>
                <a:t>虚拟机测试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</a:t>
              </a:r>
              <a:r>
                <a:rPr lang="en-US" altLang="zh-CN" sz="1600" dirty="0">
                  <a:latin typeface="Consolas" panose="020B0609020204030204" pitchFamily="49" charset="0"/>
                </a:rPr>
                <a:t> 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emulate android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7315EED-2C4D-4F6A-9AF5-44C743AC9B30}"/>
                </a:ext>
              </a:extLst>
            </p:cNvPr>
            <p:cNvSpPr/>
            <p:nvPr/>
          </p:nvSpPr>
          <p:spPr>
            <a:xfrm>
              <a:off x="443652" y="1035923"/>
              <a:ext cx="1077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Android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8195227-7DBF-4CFF-BCE0-06AFCEB90467}"/>
              </a:ext>
            </a:extLst>
          </p:cNvPr>
          <p:cNvGrpSpPr/>
          <p:nvPr/>
        </p:nvGrpSpPr>
        <p:grpSpPr>
          <a:xfrm>
            <a:off x="443652" y="3873930"/>
            <a:ext cx="3775393" cy="2471670"/>
            <a:chOff x="443652" y="3639038"/>
            <a:chExt cx="3775393" cy="24716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1503CCF-6CD5-4DE8-8176-F8642F975B11}"/>
                </a:ext>
              </a:extLst>
            </p:cNvPr>
            <p:cNvSpPr/>
            <p:nvPr/>
          </p:nvSpPr>
          <p:spPr>
            <a:xfrm>
              <a:off x="443652" y="3983523"/>
              <a:ext cx="3775393" cy="212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sz="1600" dirty="0">
                  <a:latin typeface="Consolas" panose="020B0609020204030204" pitchFamily="49" charset="0"/>
                </a:rPr>
                <a:t>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platform add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ios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latin typeface="Consolas" panose="020B0609020204030204" pitchFamily="49" charset="0"/>
                </a:rPr>
                <a:t># </a:t>
              </a:r>
              <a:r>
                <a:rPr lang="zh-CN" altLang="en-US" sz="1600" dirty="0">
                  <a:latin typeface="Consolas" panose="020B0609020204030204" pitchFamily="49" charset="0"/>
                </a:rPr>
                <a:t>实体机测试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 </a:t>
              </a:r>
              <a:r>
                <a:rPr lang="en-US" altLang="zh-CN" sz="1600" dirty="0">
                  <a:latin typeface="Consolas" panose="020B0609020204030204" pitchFamily="49" charset="0"/>
                </a:rPr>
                <a:t>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build</a:t>
              </a: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</a:t>
              </a:r>
              <a:r>
                <a:rPr lang="en-US" altLang="zh-CN" sz="1600" dirty="0">
                  <a:latin typeface="Consolas" panose="020B0609020204030204" pitchFamily="49" charset="0"/>
                </a:rPr>
                <a:t> 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run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ios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latin typeface="Consolas" panose="020B0609020204030204" pitchFamily="49" charset="0"/>
                </a:rPr>
                <a:t># </a:t>
              </a:r>
              <a:r>
                <a:rPr lang="zh-CN" altLang="en-US" sz="1600" dirty="0">
                  <a:latin typeface="Consolas" panose="020B0609020204030204" pitchFamily="49" charset="0"/>
                </a:rPr>
                <a:t>虚拟机测试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600" dirty="0">
                  <a:solidFill>
                    <a:srgbClr val="88895A"/>
                  </a:solidFill>
                  <a:latin typeface="Consolas" panose="020B0609020204030204" pitchFamily="49" charset="0"/>
                </a:rPr>
                <a:t>$</a:t>
              </a:r>
              <a:r>
                <a:rPr lang="en-US" altLang="zh-CN" sz="1600" dirty="0">
                  <a:latin typeface="Consolas" panose="020B0609020204030204" pitchFamily="49" charset="0"/>
                </a:rPr>
                <a:t> ionic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cordova</a:t>
              </a:r>
              <a:r>
                <a:rPr lang="en-US" altLang="zh-CN" sz="1600" dirty="0">
                  <a:latin typeface="Consolas" panose="020B0609020204030204" pitchFamily="49" charset="0"/>
                </a:rPr>
                <a:t> emulate </a:t>
              </a:r>
              <a:r>
                <a:rPr lang="en-US" altLang="zh-CN" sz="1600" dirty="0" err="1">
                  <a:latin typeface="Consolas" panose="020B0609020204030204" pitchFamily="49" charset="0"/>
                </a:rPr>
                <a:t>ios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3A29EE-DBBB-4B79-A8A9-8BFED196CBB4}"/>
                </a:ext>
              </a:extLst>
            </p:cNvPr>
            <p:cNvSpPr/>
            <p:nvPr/>
          </p:nvSpPr>
          <p:spPr>
            <a:xfrm>
              <a:off x="443652" y="3639038"/>
              <a:ext cx="5661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iOS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20" y="272214"/>
            <a:ext cx="5449154" cy="6429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53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参考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Conference</a:t>
            </a:r>
            <a:endParaRPr lang="en-US" altLang="zh-CN" dirty="0"/>
          </a:p>
        </p:txBody>
      </p:sp>
      <p:sp>
        <p:nvSpPr>
          <p:cNvPr id="7" name="文本框 35"/>
          <p:cNvSpPr txBox="1"/>
          <p:nvPr/>
        </p:nvSpPr>
        <p:spPr>
          <a:xfrm>
            <a:off x="2256870" y="1500816"/>
            <a:ext cx="7812741" cy="572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Ionic 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官网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：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hlinkClick r:id="rId2"/>
              </a:rPr>
              <a:t>http://ionicframework.com</a:t>
            </a:r>
            <a:r>
              <a:rPr lang="en-US" altLang="zh-CN" dirty="0" smtClean="0">
                <a:latin typeface="+mn-ea"/>
                <a:hlinkClick r:id="rId2"/>
              </a:rPr>
              <a:t>/</a:t>
            </a:r>
            <a:endParaRPr lang="en-US" altLang="zh-CN" dirty="0" smtClean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accent1"/>
                </a:solidFill>
                <a:latin typeface="+mj-ea"/>
              </a:rPr>
              <a:t>Ionic 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</a:rPr>
              <a:t>UI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组件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</a:rPr>
              <a:t>：</a:t>
            </a:r>
            <a:endParaRPr lang="en-US" altLang="zh-CN" sz="2400" dirty="0">
              <a:solidFill>
                <a:schemeClr val="accent1"/>
              </a:solidFill>
              <a:latin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hlinkClick r:id="rId3"/>
              </a:rPr>
              <a:t>http://ionicframework.com/docs/components</a:t>
            </a:r>
            <a:r>
              <a:rPr lang="en-US" altLang="zh-CN" dirty="0" smtClean="0">
                <a:latin typeface="+mn-ea"/>
                <a:hlinkClick r:id="rId3"/>
              </a:rPr>
              <a:t>/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accent1"/>
                </a:solidFill>
                <a:latin typeface="+mj-ea"/>
              </a:rPr>
              <a:t>Ionic 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</a:rPr>
              <a:t>Native API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</a:rPr>
              <a:t>：</a:t>
            </a:r>
            <a:endParaRPr lang="en-US" altLang="zh-CN" sz="2400" dirty="0">
              <a:solidFill>
                <a:schemeClr val="accent1"/>
              </a:solidFill>
              <a:latin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hlinkClick r:id="rId4"/>
              </a:rPr>
              <a:t>http://ionicframework.com/docs/api</a:t>
            </a:r>
            <a:r>
              <a:rPr lang="en-US" altLang="zh-CN" dirty="0" smtClean="0">
                <a:latin typeface="+mn-ea"/>
                <a:hlinkClick r:id="rId4"/>
              </a:rPr>
              <a:t>/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hlinkClick r:id="rId5"/>
              </a:rPr>
              <a:t>http://ionicframework.com/docs/native</a:t>
            </a:r>
            <a:r>
              <a:rPr lang="en-US" altLang="zh-CN" dirty="0" smtClean="0">
                <a:latin typeface="+mn-ea"/>
                <a:hlinkClick r:id="rId5"/>
              </a:rPr>
              <a:t>/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168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5208" y="285750"/>
            <a:ext cx="11629747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4675579" y="2923739"/>
            <a:ext cx="2840842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+mn-ea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99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874004" y="2213540"/>
            <a:ext cx="5023511" cy="1094965"/>
            <a:chOff x="-1369914" y="2521258"/>
            <a:chExt cx="5023511" cy="1094965"/>
          </a:xfrm>
        </p:grpSpPr>
        <p:sp>
          <p:nvSpPr>
            <p:cNvPr id="4" name="矩形 3"/>
            <p:cNvSpPr/>
            <p:nvPr/>
          </p:nvSpPr>
          <p:spPr>
            <a:xfrm>
              <a:off x="-1369914" y="2521258"/>
              <a:ext cx="5023511" cy="700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什么是</a:t>
              </a:r>
              <a:r>
                <a:rPr lang="en-US" altLang="zh-CN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Hybrid App</a:t>
              </a:r>
              <a:r>
                <a: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？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1340554" y="3293058"/>
              <a:ext cx="49647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is Hybrid App</a:t>
              </a: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？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0" y="3702702"/>
            <a:ext cx="12192000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5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Background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背景</a:t>
            </a:r>
            <a:endParaRPr lang="en-US" altLang="zh-CN" dirty="0"/>
          </a:p>
        </p:txBody>
      </p:sp>
      <p:pic>
        <p:nvPicPr>
          <p:cNvPr id="30" name="图片 29" descr="http://resource.feng.com/resource/h061/h63/img201704040925161.jpg">
            <a:extLst>
              <a:ext uri="{FF2B5EF4-FFF2-40B4-BE49-F238E27FC236}">
                <a16:creationId xmlns:a16="http://schemas.microsoft.com/office/drawing/2014/main" id="{61110B2F-B706-4DE9-A3CF-0082674849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" y="1644507"/>
            <a:ext cx="6143126" cy="355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7325424" y="1729783"/>
            <a:ext cx="4441006" cy="5025589"/>
            <a:chOff x="7144269" y="1204560"/>
            <a:chExt cx="3773291" cy="502558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ECC5DCB-C844-4122-8872-539C8E37F43D}"/>
                </a:ext>
              </a:extLst>
            </p:cNvPr>
            <p:cNvSpPr txBox="1"/>
            <p:nvPr/>
          </p:nvSpPr>
          <p:spPr>
            <a:xfrm>
              <a:off x="7144269" y="2259831"/>
              <a:ext cx="371290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只会前端语言（</a:t>
              </a:r>
              <a:r>
                <a:rPr lang="en-US" altLang="zh-CN" dirty="0"/>
                <a:t>HTML/CSS/JS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不会</a:t>
              </a:r>
              <a:r>
                <a:rPr lang="en-US" altLang="zh-CN" dirty="0"/>
                <a:t>Java,</a:t>
              </a:r>
              <a:r>
                <a:rPr lang="zh-CN" altLang="en-US" dirty="0"/>
                <a:t> </a:t>
              </a:r>
              <a:r>
                <a:rPr lang="en-US" altLang="zh-CN" dirty="0"/>
                <a:t>Swift/Object-C,</a:t>
              </a:r>
              <a:r>
                <a:rPr lang="zh-CN" altLang="en-US" dirty="0"/>
                <a:t> </a:t>
              </a:r>
              <a:r>
                <a:rPr lang="en-US" altLang="zh-CN" dirty="0"/>
                <a:t>C#...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没有一点</a:t>
              </a:r>
              <a:r>
                <a:rPr lang="en-US" altLang="zh-CN" dirty="0"/>
                <a:t>Android/iOS</a:t>
              </a:r>
              <a:r>
                <a:rPr lang="zh-CN" altLang="en-US" dirty="0"/>
                <a:t>的设计开发经验</a:t>
              </a:r>
              <a:endParaRPr lang="en-US" altLang="zh-CN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没有配备苹果电脑</a:t>
              </a:r>
              <a:endParaRPr lang="en-US" altLang="zh-CN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想要使代码具备跨平台能力，做到“一次编写，到处运行”</a:t>
              </a:r>
              <a:endParaRPr lang="en-US" altLang="zh-CN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/>
                <a:t>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382618" y="1204560"/>
              <a:ext cx="35349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我想开发一个移动</a:t>
              </a:r>
              <a:r>
                <a:rPr lang="en-US" altLang="zh-CN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App</a:t>
              </a:r>
              <a:r>
                <a: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，</a:t>
              </a:r>
              <a:endPara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但是我</a:t>
              </a:r>
              <a:r>
                <a:rPr lang="en-US" altLang="zh-CN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04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Background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493450" y="1028050"/>
            <a:ext cx="447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H5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网页应用）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32647" y="104605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Native App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（原生应用）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58" y="1626575"/>
            <a:ext cx="2835253" cy="5084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15" y="1626575"/>
            <a:ext cx="2966641" cy="50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3361023" y="1975448"/>
            <a:ext cx="2142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不需要下载安装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浏览器渲染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只能调用浏览器提供的</a:t>
            </a:r>
            <a:r>
              <a:rPr lang="en-US" altLang="zh-CN" dirty="0"/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不同平台，同一语言版本（</a:t>
            </a:r>
            <a:r>
              <a:rPr lang="en-US" altLang="zh-CN" dirty="0"/>
              <a:t>HTML + CSS + JavaScript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运行速度慢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消耗资源多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9612298" y="1975448"/>
            <a:ext cx="2142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需要下载安装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系统渲染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可调用系统提供的</a:t>
            </a:r>
            <a:r>
              <a:rPr lang="en-US" altLang="zh-CN" dirty="0"/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不同平台，不同语言版本（</a:t>
            </a:r>
            <a:r>
              <a:rPr lang="en-US" altLang="zh-CN" dirty="0"/>
              <a:t>Java/Swift/C#...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运行速度快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消耗资源少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3" name="加号 12"/>
          <p:cNvSpPr/>
          <p:nvPr/>
        </p:nvSpPr>
        <p:spPr>
          <a:xfrm>
            <a:off x="5594720" y="3212991"/>
            <a:ext cx="733245" cy="664234"/>
          </a:xfrm>
          <a:prstGeom prst="mathPlus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Let’s try Hybrid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71862" y="1035923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App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（混合应用）</a:t>
            </a:r>
          </a:p>
        </p:txBody>
      </p:sp>
      <p:sp>
        <p:nvSpPr>
          <p:cNvPr id="5" name="矩形 4"/>
          <p:cNvSpPr/>
          <p:nvPr/>
        </p:nvSpPr>
        <p:spPr>
          <a:xfrm>
            <a:off x="1123862" y="1723956"/>
            <a:ext cx="7562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App </a:t>
            </a:r>
            <a:r>
              <a:rPr lang="zh-CN" altLang="en-US" dirty="0"/>
              <a:t>是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Native + Web </a:t>
            </a:r>
            <a:r>
              <a:rPr lang="zh-CN" altLang="en-US" dirty="0"/>
              <a:t>的混合类</a:t>
            </a:r>
            <a:r>
              <a:rPr lang="en-US" altLang="zh-CN" dirty="0"/>
              <a:t>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兼具“</a:t>
            </a:r>
            <a:r>
              <a:rPr lang="en-US" altLang="zh-CN" dirty="0"/>
              <a:t>Native App </a:t>
            </a:r>
            <a:r>
              <a:rPr lang="zh-CN" altLang="en-US" dirty="0"/>
              <a:t>良好用户交互体验</a:t>
            </a:r>
            <a:r>
              <a:rPr lang="en-US" altLang="zh-CN" dirty="0"/>
              <a:t>”</a:t>
            </a:r>
            <a:r>
              <a:rPr lang="zh-CN" altLang="en-US" dirty="0"/>
              <a:t>和“</a:t>
            </a:r>
            <a:r>
              <a:rPr lang="en-US" altLang="zh-CN" dirty="0"/>
              <a:t>Web App </a:t>
            </a:r>
            <a:r>
              <a:rPr lang="zh-CN" altLang="en-US" dirty="0"/>
              <a:t>跨平台开发”的优势。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看上去类似</a:t>
            </a:r>
            <a:r>
              <a:rPr lang="en-US" altLang="zh-CN" dirty="0"/>
              <a:t>Native App</a:t>
            </a:r>
            <a:r>
              <a:rPr lang="zh-CN" altLang="en-US" dirty="0"/>
              <a:t>，需要下载安装。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接近原生的使用体验，但访问主体内容是 </a:t>
            </a:r>
            <a:r>
              <a:rPr lang="en-US" altLang="zh-CN" dirty="0"/>
              <a:t>Web </a:t>
            </a:r>
            <a:r>
              <a:rPr lang="zh-CN" altLang="en-US" dirty="0"/>
              <a:t>页面。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870441" y="3833445"/>
            <a:ext cx="3902892" cy="2362399"/>
            <a:chOff x="3578461" y="3704650"/>
            <a:chExt cx="3902892" cy="2362399"/>
          </a:xfrm>
        </p:grpSpPr>
        <p:sp>
          <p:nvSpPr>
            <p:cNvPr id="16" name="椭圆 15"/>
            <p:cNvSpPr/>
            <p:nvPr/>
          </p:nvSpPr>
          <p:spPr>
            <a:xfrm>
              <a:off x="3578461" y="3704650"/>
              <a:ext cx="2412397" cy="2362399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912741" y="3704650"/>
              <a:ext cx="2412397" cy="2362399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816626" y="4701183"/>
              <a:ext cx="125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Native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229023" y="4701183"/>
              <a:ext cx="125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000322" y="4701183"/>
              <a:ext cx="125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Hybrid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313" y="1134510"/>
            <a:ext cx="2940949" cy="522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9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Hybrid vs Native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</p:txBody>
      </p:sp>
      <p:pic>
        <p:nvPicPr>
          <p:cNvPr id="3074" name="Picture 2" descr="pre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3" y="1035923"/>
            <a:ext cx="3037501" cy="5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evie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78" y="1035923"/>
            <a:ext cx="3037500" cy="5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4025348" y="2156791"/>
            <a:ext cx="506895" cy="34787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201" y="1673525"/>
            <a:ext cx="5572091" cy="4473172"/>
            <a:chOff x="9201" y="1673525"/>
            <a:chExt cx="5572091" cy="4473172"/>
          </a:xfrm>
        </p:grpSpPr>
        <p:grpSp>
          <p:nvGrpSpPr>
            <p:cNvPr id="5" name="组合 4"/>
            <p:cNvGrpSpPr/>
            <p:nvPr/>
          </p:nvGrpSpPr>
          <p:grpSpPr>
            <a:xfrm>
              <a:off x="9201" y="1673525"/>
              <a:ext cx="5572091" cy="4063040"/>
              <a:chOff x="9201" y="1673525"/>
              <a:chExt cx="5572091" cy="406304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2156604" y="1673525"/>
                <a:ext cx="3424688" cy="4063040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直接箭头连接符 5"/>
              <p:cNvCxnSpPr>
                <a:stCxn id="11" idx="1"/>
              </p:cNvCxnSpPr>
              <p:nvPr/>
            </p:nvCxnSpPr>
            <p:spPr>
              <a:xfrm flipH="1" flipV="1">
                <a:off x="1509623" y="3700732"/>
                <a:ext cx="646981" cy="43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矩形 7"/>
              <p:cNvSpPr/>
              <p:nvPr/>
            </p:nvSpPr>
            <p:spPr>
              <a:xfrm>
                <a:off x="384442" y="3412757"/>
                <a:ext cx="112300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嵌套的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altLang="zh-CN" dirty="0" err="1">
                    <a:solidFill>
                      <a:srgbClr val="FF0000"/>
                    </a:solidFill>
                  </a:rPr>
                  <a:t>Webview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2" name="直接箭头连接符 11"/>
              <p:cNvCxnSpPr/>
              <p:nvPr/>
            </p:nvCxnSpPr>
            <p:spPr>
              <a:xfrm flipH="1">
                <a:off x="1507442" y="2330726"/>
                <a:ext cx="2517906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/>
              <p:cNvSpPr/>
              <p:nvPr/>
            </p:nvSpPr>
            <p:spPr>
              <a:xfrm>
                <a:off x="9201" y="2007560"/>
                <a:ext cx="156966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2C4E8C"/>
                    </a:solidFill>
                  </a:rPr>
                  <a:t>前端语言写的</a:t>
                </a:r>
                <a:endParaRPr lang="en-US" altLang="zh-CN" dirty="0">
                  <a:solidFill>
                    <a:srgbClr val="2C4E8C"/>
                  </a:solidFill>
                </a:endParaRPr>
              </a:p>
              <a:p>
                <a:pPr algn="ctr"/>
                <a:r>
                  <a:rPr lang="en-US" altLang="zh-CN" dirty="0">
                    <a:solidFill>
                      <a:srgbClr val="2C4E8C"/>
                    </a:solidFill>
                  </a:rPr>
                  <a:t>Tab</a:t>
                </a:r>
                <a:r>
                  <a:rPr lang="zh-CN" altLang="en-US" dirty="0">
                    <a:solidFill>
                      <a:srgbClr val="2C4E8C"/>
                    </a:solidFill>
                  </a:rPr>
                  <a:t>按钮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52887" y="5500366"/>
              <a:ext cx="2568351" cy="646331"/>
              <a:chOff x="352887" y="5500366"/>
              <a:chExt cx="2568351" cy="646331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2458528" y="5619262"/>
                <a:ext cx="462710" cy="408541"/>
              </a:xfrm>
              <a:prstGeom prst="roundRect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直接箭头连接符 13"/>
              <p:cNvCxnSpPr>
                <a:stCxn id="18" idx="1"/>
              </p:cNvCxnSpPr>
              <p:nvPr/>
            </p:nvCxnSpPr>
            <p:spPr>
              <a:xfrm flipH="1" flipV="1">
                <a:off x="1578861" y="5823532"/>
                <a:ext cx="879667" cy="1"/>
              </a:xfrm>
              <a:prstGeom prst="straightConnector1">
                <a:avLst/>
              </a:prstGeom>
              <a:ln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/>
              <p:cNvSpPr/>
              <p:nvPr/>
            </p:nvSpPr>
            <p:spPr>
              <a:xfrm>
                <a:off x="352887" y="5500366"/>
                <a:ext cx="110799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0AD47"/>
                    </a:solidFill>
                  </a:rPr>
                  <a:t>原生的</a:t>
                </a:r>
                <a:endParaRPr lang="en-US" altLang="zh-CN" dirty="0">
                  <a:solidFill>
                    <a:srgbClr val="70AD47"/>
                  </a:solidFill>
                </a:endParaRPr>
              </a:p>
              <a:p>
                <a:pPr algn="ctr"/>
                <a:r>
                  <a:rPr lang="zh-CN" altLang="en-US" dirty="0">
                    <a:solidFill>
                      <a:srgbClr val="70AD47"/>
                    </a:solidFill>
                  </a:rPr>
                  <a:t>按钮控件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435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</a:t>
            </a:r>
            <a:r>
              <a:rPr lang="zh-CN" altLang="en-US" dirty="0"/>
              <a:t>：</a:t>
            </a:r>
            <a:r>
              <a:rPr lang="en-US" altLang="zh-CN" dirty="0"/>
              <a:t>Hybrid vs Native vs Web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</p:txBody>
      </p:sp>
      <p:pic>
        <p:nvPicPr>
          <p:cNvPr id="1026" name="Picture 2" descr="http://img.blog.csdn.net/2016081812382937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/>
          <a:stretch/>
        </p:blipFill>
        <p:spPr bwMode="auto">
          <a:xfrm>
            <a:off x="920389" y="1577885"/>
            <a:ext cx="10139308" cy="3692855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21836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874004" y="2213540"/>
            <a:ext cx="5023511" cy="1094965"/>
            <a:chOff x="-1369914" y="2521258"/>
            <a:chExt cx="5023511" cy="1094965"/>
          </a:xfrm>
        </p:grpSpPr>
        <p:sp>
          <p:nvSpPr>
            <p:cNvPr id="4" name="矩形 3"/>
            <p:cNvSpPr/>
            <p:nvPr/>
          </p:nvSpPr>
          <p:spPr>
            <a:xfrm>
              <a:off x="-1369914" y="2521258"/>
              <a:ext cx="5023511" cy="700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主流开发框架比较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1340554" y="3293058"/>
              <a:ext cx="49647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Comparison of Development Frameworks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0" y="3702702"/>
            <a:ext cx="12192000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56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B4FF741-2E82-48CD-9931-DF89750C29FE}" vid="{41BFF024-F73E-43EE-B7D5-F2D953D6E644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3100</TotalTime>
  <Words>1941</Words>
  <Application>Microsoft Office PowerPoint</Application>
  <PresentationFormat>宽屏</PresentationFormat>
  <Paragraphs>304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宋体</vt:lpstr>
      <vt:lpstr>微软雅黑</vt:lpstr>
      <vt:lpstr>微软雅黑 Light</vt:lpstr>
      <vt:lpstr>Arial</vt:lpstr>
      <vt:lpstr>Calibri</vt:lpstr>
      <vt:lpstr>Calibri Light</vt:lpstr>
      <vt:lpstr>Consolas</vt:lpstr>
      <vt:lpstr>主题1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Flint Zhao</dc:creator>
  <cp:keywords/>
  <dc:description/>
  <cp:lastModifiedBy>Flint Zhao</cp:lastModifiedBy>
  <cp:revision>949</cp:revision>
  <dcterms:created xsi:type="dcterms:W3CDTF">2015-11-20T05:54:28Z</dcterms:created>
  <dcterms:modified xsi:type="dcterms:W3CDTF">2017-11-03T09:57:25Z</dcterms:modified>
</cp:coreProperties>
</file>